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3" r:id="rId2"/>
  </p:sldMasterIdLst>
  <p:notesMasterIdLst>
    <p:notesMasterId r:id="rId63"/>
  </p:notesMasterIdLst>
  <p:handoutMasterIdLst>
    <p:handoutMasterId r:id="rId64"/>
  </p:handoutMasterIdLst>
  <p:sldIdLst>
    <p:sldId id="262" r:id="rId3"/>
    <p:sldId id="425" r:id="rId4"/>
    <p:sldId id="410" r:id="rId5"/>
    <p:sldId id="432" r:id="rId6"/>
    <p:sldId id="422" r:id="rId7"/>
    <p:sldId id="317" r:id="rId8"/>
    <p:sldId id="320" r:id="rId9"/>
    <p:sldId id="319" r:id="rId10"/>
    <p:sldId id="322" r:id="rId11"/>
    <p:sldId id="323" r:id="rId12"/>
    <p:sldId id="318" r:id="rId13"/>
    <p:sldId id="324" r:id="rId14"/>
    <p:sldId id="325" r:id="rId15"/>
    <p:sldId id="326" r:id="rId16"/>
    <p:sldId id="327" r:id="rId17"/>
    <p:sldId id="433" r:id="rId18"/>
    <p:sldId id="298" r:id="rId19"/>
    <p:sldId id="363" r:id="rId20"/>
    <p:sldId id="365" r:id="rId21"/>
    <p:sldId id="431" r:id="rId22"/>
    <p:sldId id="409" r:id="rId23"/>
    <p:sldId id="369" r:id="rId24"/>
    <p:sldId id="368" r:id="rId25"/>
    <p:sldId id="370" r:id="rId26"/>
    <p:sldId id="367" r:id="rId27"/>
    <p:sldId id="429" r:id="rId28"/>
    <p:sldId id="364" r:id="rId29"/>
    <p:sldId id="360" r:id="rId30"/>
    <p:sldId id="361" r:id="rId31"/>
    <p:sldId id="374" r:id="rId32"/>
    <p:sldId id="375" r:id="rId33"/>
    <p:sldId id="362" r:id="rId34"/>
    <p:sldId id="379" r:id="rId35"/>
    <p:sldId id="377" r:id="rId36"/>
    <p:sldId id="413" r:id="rId37"/>
    <p:sldId id="264" r:id="rId38"/>
    <p:sldId id="266" r:id="rId39"/>
    <p:sldId id="269" r:id="rId40"/>
    <p:sldId id="428" r:id="rId41"/>
    <p:sldId id="392" r:id="rId42"/>
    <p:sldId id="417" r:id="rId43"/>
    <p:sldId id="418" r:id="rId44"/>
    <p:sldId id="419" r:id="rId45"/>
    <p:sldId id="389" r:id="rId46"/>
    <p:sldId id="421" r:id="rId47"/>
    <p:sldId id="386" r:id="rId48"/>
    <p:sldId id="393" r:id="rId49"/>
    <p:sldId id="394" r:id="rId50"/>
    <p:sldId id="395" r:id="rId51"/>
    <p:sldId id="396" r:id="rId52"/>
    <p:sldId id="430" r:id="rId53"/>
    <p:sldId id="397" r:id="rId54"/>
    <p:sldId id="398" r:id="rId55"/>
    <p:sldId id="400" r:id="rId56"/>
    <p:sldId id="434" r:id="rId57"/>
    <p:sldId id="435" r:id="rId58"/>
    <p:sldId id="372" r:id="rId59"/>
    <p:sldId id="373" r:id="rId60"/>
    <p:sldId id="408" r:id="rId61"/>
    <p:sldId id="272" r:id="rId62"/>
  </p:sldIdLst>
  <p:sldSz cx="9144000" cy="5143500" type="screen16x9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orient="horz" pos="599">
          <p15:clr>
            <a:srgbClr val="A4A3A4"/>
          </p15:clr>
        </p15:guide>
        <p15:guide id="3" pos="2880">
          <p15:clr>
            <a:srgbClr val="A4A3A4"/>
          </p15:clr>
        </p15:guide>
        <p15:guide id="4" pos="5602" userDrawn="1">
          <p15:clr>
            <a:srgbClr val="A4A3A4"/>
          </p15:clr>
        </p15:guide>
        <p15:guide id="5" pos="1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EFF"/>
    <a:srgbClr val="00A9CE"/>
    <a:srgbClr val="DADBDC"/>
    <a:srgbClr val="001D3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9" autoAdjust="0"/>
    <p:restoredTop sz="89353" autoAdjust="0"/>
  </p:normalViewPr>
  <p:slideViewPr>
    <p:cSldViewPr showGuides="1">
      <p:cViewPr varScale="1">
        <p:scale>
          <a:sx n="193" d="100"/>
          <a:sy n="193" d="100"/>
        </p:scale>
        <p:origin x="762" y="150"/>
      </p:cViewPr>
      <p:guideLst>
        <p:guide orient="horz" pos="1620"/>
        <p:guide orient="horz" pos="599"/>
        <p:guide pos="2880"/>
        <p:guide pos="5602"/>
        <p:guide pos="1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121" d="100"/>
          <a:sy n="121" d="100"/>
        </p:scale>
        <p:origin x="4938" y="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8B20DB-3D00-4133-BBC3-DE2F7E0EEF84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EAA6C083-1E19-48E1-BC32-237E26364668}">
      <dgm:prSet phldrT="[Text]"/>
      <dgm:spPr/>
      <dgm:t>
        <a:bodyPr/>
        <a:lstStyle/>
        <a:p>
          <a:r>
            <a:rPr lang="en-GB" dirty="0"/>
            <a:t>Postgrad (Masters / PhD)</a:t>
          </a:r>
        </a:p>
      </dgm:t>
    </dgm:pt>
    <dgm:pt modelId="{23B50495-0469-4A95-BF18-64FF1A96FC7B}" type="parTrans" cxnId="{10E92F8C-0369-4875-BE68-C85350EC0AE6}">
      <dgm:prSet/>
      <dgm:spPr/>
      <dgm:t>
        <a:bodyPr/>
        <a:lstStyle/>
        <a:p>
          <a:endParaRPr lang="en-GB"/>
        </a:p>
      </dgm:t>
    </dgm:pt>
    <dgm:pt modelId="{433578F7-ED08-4FB5-8511-4011A6111865}" type="sibTrans" cxnId="{10E92F8C-0369-4875-BE68-C85350EC0AE6}">
      <dgm:prSet/>
      <dgm:spPr/>
      <dgm:t>
        <a:bodyPr/>
        <a:lstStyle/>
        <a:p>
          <a:endParaRPr lang="en-GB"/>
        </a:p>
      </dgm:t>
    </dgm:pt>
    <dgm:pt modelId="{A5C90825-8602-4D00-B1FF-8092C22E0799}">
      <dgm:prSet phldrT="[Text]"/>
      <dgm:spPr/>
      <dgm:t>
        <a:bodyPr/>
        <a:lstStyle/>
        <a:p>
          <a:r>
            <a:rPr lang="en-GB" dirty="0"/>
            <a:t>Undergrad (Bachelor’s)</a:t>
          </a:r>
        </a:p>
      </dgm:t>
    </dgm:pt>
    <dgm:pt modelId="{A82487C7-445E-4928-95E5-638750D44D17}" type="parTrans" cxnId="{C5C8C3DB-D98D-4831-9ABF-559438B0C6B0}">
      <dgm:prSet/>
      <dgm:spPr/>
      <dgm:t>
        <a:bodyPr/>
        <a:lstStyle/>
        <a:p>
          <a:endParaRPr lang="en-GB"/>
        </a:p>
      </dgm:t>
    </dgm:pt>
    <dgm:pt modelId="{626A5A52-34A2-487D-AF87-90D5645D6290}" type="sibTrans" cxnId="{C5C8C3DB-D98D-4831-9ABF-559438B0C6B0}">
      <dgm:prSet/>
      <dgm:spPr/>
      <dgm:t>
        <a:bodyPr/>
        <a:lstStyle/>
        <a:p>
          <a:endParaRPr lang="en-GB"/>
        </a:p>
      </dgm:t>
    </dgm:pt>
    <dgm:pt modelId="{3635D5E4-8F3E-4505-860E-726C49CCCD79}">
      <dgm:prSet phldrT="[Text]"/>
      <dgm:spPr/>
      <dgm:t>
        <a:bodyPr/>
        <a:lstStyle/>
        <a:p>
          <a:r>
            <a:rPr lang="en-GB" dirty="0"/>
            <a:t>Prof</a:t>
          </a:r>
        </a:p>
      </dgm:t>
    </dgm:pt>
    <dgm:pt modelId="{1611C87C-C216-46C9-BBC1-F7D3ECDE3DA0}" type="parTrans" cxnId="{F29E5DFD-1ED9-4C77-80DE-9CB0CBA10839}">
      <dgm:prSet/>
      <dgm:spPr/>
      <dgm:t>
        <a:bodyPr/>
        <a:lstStyle/>
        <a:p>
          <a:endParaRPr lang="en-GB"/>
        </a:p>
      </dgm:t>
    </dgm:pt>
    <dgm:pt modelId="{D6DC0CA5-F381-4E7B-8AB6-8CC3467DFF87}" type="sibTrans" cxnId="{F29E5DFD-1ED9-4C77-80DE-9CB0CBA10839}">
      <dgm:prSet/>
      <dgm:spPr/>
      <dgm:t>
        <a:bodyPr/>
        <a:lstStyle/>
        <a:p>
          <a:endParaRPr lang="en-GB"/>
        </a:p>
      </dgm:t>
    </dgm:pt>
    <dgm:pt modelId="{942DEEAF-85D3-4395-AB07-11733F3941A6}">
      <dgm:prSet phldrT="[Text]"/>
      <dgm:spPr/>
      <dgm:t>
        <a:bodyPr/>
        <a:lstStyle/>
        <a:p>
          <a:r>
            <a:rPr lang="en-GB" dirty="0"/>
            <a:t>Junior prof</a:t>
          </a:r>
        </a:p>
      </dgm:t>
    </dgm:pt>
    <dgm:pt modelId="{89D62462-9667-4444-9252-957FD79A3F42}" type="parTrans" cxnId="{ADDA9FA9-330C-4418-996A-6BD5D56B36AE}">
      <dgm:prSet/>
      <dgm:spPr/>
      <dgm:t>
        <a:bodyPr/>
        <a:lstStyle/>
        <a:p>
          <a:endParaRPr lang="en-GB"/>
        </a:p>
      </dgm:t>
    </dgm:pt>
    <dgm:pt modelId="{6A0918A4-958D-4AF2-9AD9-71C3781714FD}" type="sibTrans" cxnId="{ADDA9FA9-330C-4418-996A-6BD5D56B36AE}">
      <dgm:prSet/>
      <dgm:spPr/>
      <dgm:t>
        <a:bodyPr/>
        <a:lstStyle/>
        <a:p>
          <a:endParaRPr lang="en-GB"/>
        </a:p>
      </dgm:t>
    </dgm:pt>
    <dgm:pt modelId="{3128ABAA-DD91-495B-94CF-C018BBC41411}">
      <dgm:prSet phldrT="[Text]"/>
      <dgm:spPr/>
      <dgm:t>
        <a:bodyPr/>
        <a:lstStyle/>
        <a:p>
          <a:r>
            <a:rPr lang="en-GB"/>
            <a:t>Postdoc</a:t>
          </a:r>
        </a:p>
      </dgm:t>
    </dgm:pt>
    <dgm:pt modelId="{9A098F3E-37F3-4DAB-80FD-E839BE396C80}" type="parTrans" cxnId="{A89FB510-2261-454C-96F8-78D2994A3654}">
      <dgm:prSet/>
      <dgm:spPr/>
      <dgm:t>
        <a:bodyPr/>
        <a:lstStyle/>
        <a:p>
          <a:endParaRPr lang="en-GB"/>
        </a:p>
      </dgm:t>
    </dgm:pt>
    <dgm:pt modelId="{7887C250-C1A5-408D-8653-0054BE605606}" type="sibTrans" cxnId="{A89FB510-2261-454C-96F8-78D2994A3654}">
      <dgm:prSet/>
      <dgm:spPr/>
      <dgm:t>
        <a:bodyPr/>
        <a:lstStyle/>
        <a:p>
          <a:endParaRPr lang="en-GB"/>
        </a:p>
      </dgm:t>
    </dgm:pt>
    <dgm:pt modelId="{13A0AC1E-3CC2-4102-A389-9BAAC48843EC}" type="pres">
      <dgm:prSet presAssocID="{248B20DB-3D00-4133-BBC3-DE2F7E0EEF84}" presName="Name0" presStyleCnt="0">
        <dgm:presLayoutVars>
          <dgm:dir/>
          <dgm:animLvl val="lvl"/>
          <dgm:resizeHandles val="exact"/>
        </dgm:presLayoutVars>
      </dgm:prSet>
      <dgm:spPr/>
    </dgm:pt>
    <dgm:pt modelId="{9EF3B016-6801-48F1-A123-C140C874723E}" type="pres">
      <dgm:prSet presAssocID="{3635D5E4-8F3E-4505-860E-726C49CCCD79}" presName="Name8" presStyleCnt="0"/>
      <dgm:spPr/>
    </dgm:pt>
    <dgm:pt modelId="{102828ED-46D3-495C-88AB-4FB653479746}" type="pres">
      <dgm:prSet presAssocID="{3635D5E4-8F3E-4505-860E-726C49CCCD79}" presName="level" presStyleLbl="node1" presStyleIdx="0" presStyleCnt="5">
        <dgm:presLayoutVars>
          <dgm:chMax val="1"/>
          <dgm:bulletEnabled val="1"/>
        </dgm:presLayoutVars>
      </dgm:prSet>
      <dgm:spPr/>
    </dgm:pt>
    <dgm:pt modelId="{484CEB68-A8AC-46F5-B459-BE6F199E9487}" type="pres">
      <dgm:prSet presAssocID="{3635D5E4-8F3E-4505-860E-726C49CCCD79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8F58797C-FA85-4021-8A53-CF49C9AE123F}" type="pres">
      <dgm:prSet presAssocID="{942DEEAF-85D3-4395-AB07-11733F3941A6}" presName="Name8" presStyleCnt="0"/>
      <dgm:spPr/>
    </dgm:pt>
    <dgm:pt modelId="{B3FBB36E-24A6-4D8A-B330-4194DB46691E}" type="pres">
      <dgm:prSet presAssocID="{942DEEAF-85D3-4395-AB07-11733F3941A6}" presName="level" presStyleLbl="node1" presStyleIdx="1" presStyleCnt="5">
        <dgm:presLayoutVars>
          <dgm:chMax val="1"/>
          <dgm:bulletEnabled val="1"/>
        </dgm:presLayoutVars>
      </dgm:prSet>
      <dgm:spPr/>
    </dgm:pt>
    <dgm:pt modelId="{0C0B5718-1267-437C-A7F6-426AC8F58104}" type="pres">
      <dgm:prSet presAssocID="{942DEEAF-85D3-4395-AB07-11733F3941A6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8AC9EA9-7F16-458D-87D6-663C8BE2DFBD}" type="pres">
      <dgm:prSet presAssocID="{3128ABAA-DD91-495B-94CF-C018BBC41411}" presName="Name8" presStyleCnt="0"/>
      <dgm:spPr/>
    </dgm:pt>
    <dgm:pt modelId="{131B0780-D211-4EBF-9DCE-64565823B02A}" type="pres">
      <dgm:prSet presAssocID="{3128ABAA-DD91-495B-94CF-C018BBC41411}" presName="level" presStyleLbl="node1" presStyleIdx="2" presStyleCnt="5">
        <dgm:presLayoutVars>
          <dgm:chMax val="1"/>
          <dgm:bulletEnabled val="1"/>
        </dgm:presLayoutVars>
      </dgm:prSet>
      <dgm:spPr/>
    </dgm:pt>
    <dgm:pt modelId="{546C902D-EC63-4912-8A98-09557B284D82}" type="pres">
      <dgm:prSet presAssocID="{3128ABAA-DD91-495B-94CF-C018BBC4141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0E9C295-8E8D-4BF5-858C-AAA2DF6A0134}" type="pres">
      <dgm:prSet presAssocID="{EAA6C083-1E19-48E1-BC32-237E26364668}" presName="Name8" presStyleCnt="0"/>
      <dgm:spPr/>
    </dgm:pt>
    <dgm:pt modelId="{6C8AC84C-EB59-4867-A519-7F01363DAE56}" type="pres">
      <dgm:prSet presAssocID="{EAA6C083-1E19-48E1-BC32-237E26364668}" presName="level" presStyleLbl="node1" presStyleIdx="3" presStyleCnt="5">
        <dgm:presLayoutVars>
          <dgm:chMax val="1"/>
          <dgm:bulletEnabled val="1"/>
        </dgm:presLayoutVars>
      </dgm:prSet>
      <dgm:spPr/>
    </dgm:pt>
    <dgm:pt modelId="{86C6F11E-93DE-4ADB-AF17-88F087873619}" type="pres">
      <dgm:prSet presAssocID="{EAA6C083-1E19-48E1-BC32-237E26364668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D765703-CD28-4571-AEEE-87EA38DDF6B2}" type="pres">
      <dgm:prSet presAssocID="{A5C90825-8602-4D00-B1FF-8092C22E0799}" presName="Name8" presStyleCnt="0"/>
      <dgm:spPr/>
    </dgm:pt>
    <dgm:pt modelId="{342B444F-F0E6-4378-BBED-FB74FA121648}" type="pres">
      <dgm:prSet presAssocID="{A5C90825-8602-4D00-B1FF-8092C22E0799}" presName="level" presStyleLbl="node1" presStyleIdx="4" presStyleCnt="5">
        <dgm:presLayoutVars>
          <dgm:chMax val="1"/>
          <dgm:bulletEnabled val="1"/>
        </dgm:presLayoutVars>
      </dgm:prSet>
      <dgm:spPr/>
    </dgm:pt>
    <dgm:pt modelId="{793AEB16-7962-412C-8391-0807690A8C60}" type="pres">
      <dgm:prSet presAssocID="{A5C90825-8602-4D00-B1FF-8092C22E0799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A89FB510-2261-454C-96F8-78D2994A3654}" srcId="{248B20DB-3D00-4133-BBC3-DE2F7E0EEF84}" destId="{3128ABAA-DD91-495B-94CF-C018BBC41411}" srcOrd="2" destOrd="0" parTransId="{9A098F3E-37F3-4DAB-80FD-E839BE396C80}" sibTransId="{7887C250-C1A5-408D-8653-0054BE605606}"/>
    <dgm:cxn modelId="{9284C317-6F67-4119-86CD-9B0AD93F7AC0}" type="presOf" srcId="{EAA6C083-1E19-48E1-BC32-237E26364668}" destId="{6C8AC84C-EB59-4867-A519-7F01363DAE56}" srcOrd="0" destOrd="0" presId="urn:microsoft.com/office/officeart/2005/8/layout/pyramid1"/>
    <dgm:cxn modelId="{6254FC31-6F2A-4CAC-9188-082356251B16}" type="presOf" srcId="{A5C90825-8602-4D00-B1FF-8092C22E0799}" destId="{342B444F-F0E6-4378-BBED-FB74FA121648}" srcOrd="0" destOrd="0" presId="urn:microsoft.com/office/officeart/2005/8/layout/pyramid1"/>
    <dgm:cxn modelId="{15E28A6E-7C39-4DBF-B668-DDE3EA3821BB}" type="presOf" srcId="{3128ABAA-DD91-495B-94CF-C018BBC41411}" destId="{546C902D-EC63-4912-8A98-09557B284D82}" srcOrd="1" destOrd="0" presId="urn:microsoft.com/office/officeart/2005/8/layout/pyramid1"/>
    <dgm:cxn modelId="{7C88D47D-6ADE-4879-A784-D9D3122AFF2E}" type="presOf" srcId="{EAA6C083-1E19-48E1-BC32-237E26364668}" destId="{86C6F11E-93DE-4ADB-AF17-88F087873619}" srcOrd="1" destOrd="0" presId="urn:microsoft.com/office/officeart/2005/8/layout/pyramid1"/>
    <dgm:cxn modelId="{2D7CBC81-22A5-4F01-9E21-7AF893CD44BB}" type="presOf" srcId="{942DEEAF-85D3-4395-AB07-11733F3941A6}" destId="{0C0B5718-1267-437C-A7F6-426AC8F58104}" srcOrd="1" destOrd="0" presId="urn:microsoft.com/office/officeart/2005/8/layout/pyramid1"/>
    <dgm:cxn modelId="{1C17E183-0378-4183-9BC4-ADA6156E60FD}" type="presOf" srcId="{A5C90825-8602-4D00-B1FF-8092C22E0799}" destId="{793AEB16-7962-412C-8391-0807690A8C60}" srcOrd="1" destOrd="0" presId="urn:microsoft.com/office/officeart/2005/8/layout/pyramid1"/>
    <dgm:cxn modelId="{EBA5098B-3A69-46EB-87BB-821307FE21F4}" type="presOf" srcId="{942DEEAF-85D3-4395-AB07-11733F3941A6}" destId="{B3FBB36E-24A6-4D8A-B330-4194DB46691E}" srcOrd="0" destOrd="0" presId="urn:microsoft.com/office/officeart/2005/8/layout/pyramid1"/>
    <dgm:cxn modelId="{10E92F8C-0369-4875-BE68-C85350EC0AE6}" srcId="{248B20DB-3D00-4133-BBC3-DE2F7E0EEF84}" destId="{EAA6C083-1E19-48E1-BC32-237E26364668}" srcOrd="3" destOrd="0" parTransId="{23B50495-0469-4A95-BF18-64FF1A96FC7B}" sibTransId="{433578F7-ED08-4FB5-8511-4011A6111865}"/>
    <dgm:cxn modelId="{71B80CA7-0B4B-458A-A910-1614AC6ECD23}" type="presOf" srcId="{3128ABAA-DD91-495B-94CF-C018BBC41411}" destId="{131B0780-D211-4EBF-9DCE-64565823B02A}" srcOrd="0" destOrd="0" presId="urn:microsoft.com/office/officeart/2005/8/layout/pyramid1"/>
    <dgm:cxn modelId="{ADDA9FA9-330C-4418-996A-6BD5D56B36AE}" srcId="{248B20DB-3D00-4133-BBC3-DE2F7E0EEF84}" destId="{942DEEAF-85D3-4395-AB07-11733F3941A6}" srcOrd="1" destOrd="0" parTransId="{89D62462-9667-4444-9252-957FD79A3F42}" sibTransId="{6A0918A4-958D-4AF2-9AD9-71C3781714FD}"/>
    <dgm:cxn modelId="{006807B9-69C3-4D84-800E-6733E19D58B5}" type="presOf" srcId="{248B20DB-3D00-4133-BBC3-DE2F7E0EEF84}" destId="{13A0AC1E-3CC2-4102-A389-9BAAC48843EC}" srcOrd="0" destOrd="0" presId="urn:microsoft.com/office/officeart/2005/8/layout/pyramid1"/>
    <dgm:cxn modelId="{2C4DE2D3-D8C9-4997-9E92-5DAC4D50BA19}" type="presOf" srcId="{3635D5E4-8F3E-4505-860E-726C49CCCD79}" destId="{102828ED-46D3-495C-88AB-4FB653479746}" srcOrd="0" destOrd="0" presId="urn:microsoft.com/office/officeart/2005/8/layout/pyramid1"/>
    <dgm:cxn modelId="{88207AD7-D4BA-4FEE-BF15-F91D290088DD}" type="presOf" srcId="{3635D5E4-8F3E-4505-860E-726C49CCCD79}" destId="{484CEB68-A8AC-46F5-B459-BE6F199E9487}" srcOrd="1" destOrd="0" presId="urn:microsoft.com/office/officeart/2005/8/layout/pyramid1"/>
    <dgm:cxn modelId="{C5C8C3DB-D98D-4831-9ABF-559438B0C6B0}" srcId="{248B20DB-3D00-4133-BBC3-DE2F7E0EEF84}" destId="{A5C90825-8602-4D00-B1FF-8092C22E0799}" srcOrd="4" destOrd="0" parTransId="{A82487C7-445E-4928-95E5-638750D44D17}" sibTransId="{626A5A52-34A2-487D-AF87-90D5645D6290}"/>
    <dgm:cxn modelId="{F29E5DFD-1ED9-4C77-80DE-9CB0CBA10839}" srcId="{248B20DB-3D00-4133-BBC3-DE2F7E0EEF84}" destId="{3635D5E4-8F3E-4505-860E-726C49CCCD79}" srcOrd="0" destOrd="0" parTransId="{1611C87C-C216-46C9-BBC1-F7D3ECDE3DA0}" sibTransId="{D6DC0CA5-F381-4E7B-8AB6-8CC3467DFF87}"/>
    <dgm:cxn modelId="{29ADF330-3355-4C73-A6FF-3ED9C3ED5E1B}" type="presParOf" srcId="{13A0AC1E-3CC2-4102-A389-9BAAC48843EC}" destId="{9EF3B016-6801-48F1-A123-C140C874723E}" srcOrd="0" destOrd="0" presId="urn:microsoft.com/office/officeart/2005/8/layout/pyramid1"/>
    <dgm:cxn modelId="{ACD841C3-00A9-4C6F-B9F8-F22426064075}" type="presParOf" srcId="{9EF3B016-6801-48F1-A123-C140C874723E}" destId="{102828ED-46D3-495C-88AB-4FB653479746}" srcOrd="0" destOrd="0" presId="urn:microsoft.com/office/officeart/2005/8/layout/pyramid1"/>
    <dgm:cxn modelId="{309A02CC-9BBD-4C38-B378-E04501F50C60}" type="presParOf" srcId="{9EF3B016-6801-48F1-A123-C140C874723E}" destId="{484CEB68-A8AC-46F5-B459-BE6F199E9487}" srcOrd="1" destOrd="0" presId="urn:microsoft.com/office/officeart/2005/8/layout/pyramid1"/>
    <dgm:cxn modelId="{F5B3E9B2-57D5-4A71-865B-5233AB168F0E}" type="presParOf" srcId="{13A0AC1E-3CC2-4102-A389-9BAAC48843EC}" destId="{8F58797C-FA85-4021-8A53-CF49C9AE123F}" srcOrd="1" destOrd="0" presId="urn:microsoft.com/office/officeart/2005/8/layout/pyramid1"/>
    <dgm:cxn modelId="{354B1FA7-DB0D-4E8A-95CA-3EDB47D2F33F}" type="presParOf" srcId="{8F58797C-FA85-4021-8A53-CF49C9AE123F}" destId="{B3FBB36E-24A6-4D8A-B330-4194DB46691E}" srcOrd="0" destOrd="0" presId="urn:microsoft.com/office/officeart/2005/8/layout/pyramid1"/>
    <dgm:cxn modelId="{51554181-33B7-48C1-82F2-4DE144440B2D}" type="presParOf" srcId="{8F58797C-FA85-4021-8A53-CF49C9AE123F}" destId="{0C0B5718-1267-437C-A7F6-426AC8F58104}" srcOrd="1" destOrd="0" presId="urn:microsoft.com/office/officeart/2005/8/layout/pyramid1"/>
    <dgm:cxn modelId="{376705B2-B0E2-4A55-8CD2-F8533DA9C3C5}" type="presParOf" srcId="{13A0AC1E-3CC2-4102-A389-9BAAC48843EC}" destId="{F8AC9EA9-7F16-458D-87D6-663C8BE2DFBD}" srcOrd="2" destOrd="0" presId="urn:microsoft.com/office/officeart/2005/8/layout/pyramid1"/>
    <dgm:cxn modelId="{01764D8B-DE7A-4F70-9262-37F0E0D9D9A5}" type="presParOf" srcId="{F8AC9EA9-7F16-458D-87D6-663C8BE2DFBD}" destId="{131B0780-D211-4EBF-9DCE-64565823B02A}" srcOrd="0" destOrd="0" presId="urn:microsoft.com/office/officeart/2005/8/layout/pyramid1"/>
    <dgm:cxn modelId="{9D24B63E-2AC8-4274-B092-1941E022434D}" type="presParOf" srcId="{F8AC9EA9-7F16-458D-87D6-663C8BE2DFBD}" destId="{546C902D-EC63-4912-8A98-09557B284D82}" srcOrd="1" destOrd="0" presId="urn:microsoft.com/office/officeart/2005/8/layout/pyramid1"/>
    <dgm:cxn modelId="{DD73DE9D-A392-4229-AE16-D34C4CC2960E}" type="presParOf" srcId="{13A0AC1E-3CC2-4102-A389-9BAAC48843EC}" destId="{F0E9C295-8E8D-4BF5-858C-AAA2DF6A0134}" srcOrd="3" destOrd="0" presId="urn:microsoft.com/office/officeart/2005/8/layout/pyramid1"/>
    <dgm:cxn modelId="{9CD28824-DFE7-4535-BA95-F6EB5D78B495}" type="presParOf" srcId="{F0E9C295-8E8D-4BF5-858C-AAA2DF6A0134}" destId="{6C8AC84C-EB59-4867-A519-7F01363DAE56}" srcOrd="0" destOrd="0" presId="urn:microsoft.com/office/officeart/2005/8/layout/pyramid1"/>
    <dgm:cxn modelId="{FBCC9782-4C9C-476A-BA37-26CFE8A4EC2D}" type="presParOf" srcId="{F0E9C295-8E8D-4BF5-858C-AAA2DF6A0134}" destId="{86C6F11E-93DE-4ADB-AF17-88F087873619}" srcOrd="1" destOrd="0" presId="urn:microsoft.com/office/officeart/2005/8/layout/pyramid1"/>
    <dgm:cxn modelId="{6239D5FF-CFEE-4610-94A6-2D7DCF79D1E7}" type="presParOf" srcId="{13A0AC1E-3CC2-4102-A389-9BAAC48843EC}" destId="{5D765703-CD28-4571-AEEE-87EA38DDF6B2}" srcOrd="4" destOrd="0" presId="urn:microsoft.com/office/officeart/2005/8/layout/pyramid1"/>
    <dgm:cxn modelId="{3EF451A9-2D48-4FD5-8889-333E654D2E32}" type="presParOf" srcId="{5D765703-CD28-4571-AEEE-87EA38DDF6B2}" destId="{342B444F-F0E6-4378-BBED-FB74FA121648}" srcOrd="0" destOrd="0" presId="urn:microsoft.com/office/officeart/2005/8/layout/pyramid1"/>
    <dgm:cxn modelId="{829E132B-7A95-44A5-93F5-22AFCD96B8D0}" type="presParOf" srcId="{5D765703-CD28-4571-AEEE-87EA38DDF6B2}" destId="{793AEB16-7962-412C-8391-0807690A8C60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554E73A-C88A-45A5-A7E5-30ED65999C04}" type="doc">
      <dgm:prSet loTypeId="urn:microsoft.com/office/officeart/2005/8/layout/cycle5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7DAE30E-94E0-4903-AD46-646895C5CE6C}">
      <dgm:prSet phldrT="[Text]"/>
      <dgm:spPr/>
      <dgm:t>
        <a:bodyPr/>
        <a:lstStyle/>
        <a:p>
          <a:r>
            <a:rPr lang="en-US" dirty="0"/>
            <a:t>Data</a:t>
          </a:r>
        </a:p>
      </dgm:t>
    </dgm:pt>
    <dgm:pt modelId="{8921B41F-7416-4E7A-AAF0-B64760384A6B}" type="parTrans" cxnId="{73670D47-F872-4928-9F4F-B6D686CEA615}">
      <dgm:prSet/>
      <dgm:spPr/>
      <dgm:t>
        <a:bodyPr/>
        <a:lstStyle/>
        <a:p>
          <a:endParaRPr lang="en-US"/>
        </a:p>
      </dgm:t>
    </dgm:pt>
    <dgm:pt modelId="{4F0A3F8B-7926-41F1-8895-8ED539F2977C}" type="sibTrans" cxnId="{73670D47-F872-4928-9F4F-B6D686CEA615}">
      <dgm:prSet/>
      <dgm:spPr/>
      <dgm:t>
        <a:bodyPr/>
        <a:lstStyle/>
        <a:p>
          <a:endParaRPr lang="en-US"/>
        </a:p>
      </dgm:t>
    </dgm:pt>
    <dgm:pt modelId="{C9AF5CD6-DDA1-4BFF-8A31-114339F88604}">
      <dgm:prSet phldrT="[Text]"/>
      <dgm:spPr/>
      <dgm:t>
        <a:bodyPr/>
        <a:lstStyle/>
        <a:p>
          <a:r>
            <a:rPr lang="en-US" dirty="0"/>
            <a:t>Hypothesis</a:t>
          </a:r>
        </a:p>
      </dgm:t>
    </dgm:pt>
    <dgm:pt modelId="{213FCA50-9C13-4CD8-ACB7-3AD263DB676C}" type="parTrans" cxnId="{E0FAFFB5-5C9C-486B-AAC2-63B7285ED6C5}">
      <dgm:prSet/>
      <dgm:spPr/>
      <dgm:t>
        <a:bodyPr/>
        <a:lstStyle/>
        <a:p>
          <a:endParaRPr lang="en-US"/>
        </a:p>
      </dgm:t>
    </dgm:pt>
    <dgm:pt modelId="{05749929-F938-4AC4-93E9-10DBB15F7DEF}" type="sibTrans" cxnId="{E0FAFFB5-5C9C-486B-AAC2-63B7285ED6C5}">
      <dgm:prSet/>
      <dgm:spPr/>
      <dgm:t>
        <a:bodyPr/>
        <a:lstStyle/>
        <a:p>
          <a:endParaRPr lang="en-US"/>
        </a:p>
      </dgm:t>
    </dgm:pt>
    <dgm:pt modelId="{ACFFD75A-9B62-49B1-8A96-5F259D714978}">
      <dgm:prSet phldrT="[Text]"/>
      <dgm:spPr/>
      <dgm:t>
        <a:bodyPr/>
        <a:lstStyle/>
        <a:p>
          <a:r>
            <a:rPr lang="en-US" dirty="0"/>
            <a:t>Experiments</a:t>
          </a:r>
        </a:p>
      </dgm:t>
    </dgm:pt>
    <dgm:pt modelId="{4BC93B09-9CC5-4F2F-97F9-61B825B3E5E5}" type="parTrans" cxnId="{87C85EA9-C2E8-4C4E-8740-720D5B48E533}">
      <dgm:prSet/>
      <dgm:spPr/>
      <dgm:t>
        <a:bodyPr/>
        <a:lstStyle/>
        <a:p>
          <a:endParaRPr lang="en-US"/>
        </a:p>
      </dgm:t>
    </dgm:pt>
    <dgm:pt modelId="{BA2523A4-62EB-436C-AC40-5D25840FC75A}" type="sibTrans" cxnId="{87C85EA9-C2E8-4C4E-8740-720D5B48E533}">
      <dgm:prSet/>
      <dgm:spPr/>
      <dgm:t>
        <a:bodyPr/>
        <a:lstStyle/>
        <a:p>
          <a:endParaRPr lang="en-US"/>
        </a:p>
      </dgm:t>
    </dgm:pt>
    <dgm:pt modelId="{F03488BD-E129-442F-9023-31DF21A63F69}" type="pres">
      <dgm:prSet presAssocID="{C554E73A-C88A-45A5-A7E5-30ED65999C04}" presName="cycle" presStyleCnt="0">
        <dgm:presLayoutVars>
          <dgm:dir/>
          <dgm:resizeHandles val="exact"/>
        </dgm:presLayoutVars>
      </dgm:prSet>
      <dgm:spPr/>
    </dgm:pt>
    <dgm:pt modelId="{9EB7A24C-5815-4284-BD4A-BB476D9FD40A}" type="pres">
      <dgm:prSet presAssocID="{B7DAE30E-94E0-4903-AD46-646895C5CE6C}" presName="node" presStyleLbl="node1" presStyleIdx="0" presStyleCnt="3">
        <dgm:presLayoutVars>
          <dgm:bulletEnabled val="1"/>
        </dgm:presLayoutVars>
      </dgm:prSet>
      <dgm:spPr/>
    </dgm:pt>
    <dgm:pt modelId="{881C4D46-CF39-453D-9066-BDFE46E675E0}" type="pres">
      <dgm:prSet presAssocID="{B7DAE30E-94E0-4903-AD46-646895C5CE6C}" presName="spNode" presStyleCnt="0"/>
      <dgm:spPr/>
    </dgm:pt>
    <dgm:pt modelId="{80A9304B-33C6-4031-B665-9542B8BE59BE}" type="pres">
      <dgm:prSet presAssocID="{4F0A3F8B-7926-41F1-8895-8ED539F2977C}" presName="sibTrans" presStyleLbl="sibTrans1D1" presStyleIdx="0" presStyleCnt="3"/>
      <dgm:spPr/>
    </dgm:pt>
    <dgm:pt modelId="{4D99B348-4F2A-4B9B-A98F-B6A181099393}" type="pres">
      <dgm:prSet presAssocID="{C9AF5CD6-DDA1-4BFF-8A31-114339F88604}" presName="node" presStyleLbl="node1" presStyleIdx="1" presStyleCnt="3">
        <dgm:presLayoutVars>
          <dgm:bulletEnabled val="1"/>
        </dgm:presLayoutVars>
      </dgm:prSet>
      <dgm:spPr/>
    </dgm:pt>
    <dgm:pt modelId="{1757F550-610C-4B6A-9B49-F7CBD227D2C6}" type="pres">
      <dgm:prSet presAssocID="{C9AF5CD6-DDA1-4BFF-8A31-114339F88604}" presName="spNode" presStyleCnt="0"/>
      <dgm:spPr/>
    </dgm:pt>
    <dgm:pt modelId="{BB8F5A93-5ECC-49AE-ADEB-D95FC67845D4}" type="pres">
      <dgm:prSet presAssocID="{05749929-F938-4AC4-93E9-10DBB15F7DEF}" presName="sibTrans" presStyleLbl="sibTrans1D1" presStyleIdx="1" presStyleCnt="3"/>
      <dgm:spPr/>
    </dgm:pt>
    <dgm:pt modelId="{BE4F07D7-5327-4DFA-94D8-E3077C4AB051}" type="pres">
      <dgm:prSet presAssocID="{ACFFD75A-9B62-49B1-8A96-5F259D714978}" presName="node" presStyleLbl="node1" presStyleIdx="2" presStyleCnt="3">
        <dgm:presLayoutVars>
          <dgm:bulletEnabled val="1"/>
        </dgm:presLayoutVars>
      </dgm:prSet>
      <dgm:spPr/>
    </dgm:pt>
    <dgm:pt modelId="{4419F887-658B-4AD9-9EBB-46B33313AA08}" type="pres">
      <dgm:prSet presAssocID="{ACFFD75A-9B62-49B1-8A96-5F259D714978}" presName="spNode" presStyleCnt="0"/>
      <dgm:spPr/>
    </dgm:pt>
    <dgm:pt modelId="{4571F818-EE8F-49EC-BCD6-CFE7C5BB2688}" type="pres">
      <dgm:prSet presAssocID="{BA2523A4-62EB-436C-AC40-5D25840FC75A}" presName="sibTrans" presStyleLbl="sibTrans1D1" presStyleIdx="2" presStyleCnt="3"/>
      <dgm:spPr/>
    </dgm:pt>
  </dgm:ptLst>
  <dgm:cxnLst>
    <dgm:cxn modelId="{E2073421-0EE3-49EE-9ED8-1CE94D281CA1}" type="presOf" srcId="{C554E73A-C88A-45A5-A7E5-30ED65999C04}" destId="{F03488BD-E129-442F-9023-31DF21A63F69}" srcOrd="0" destOrd="0" presId="urn:microsoft.com/office/officeart/2005/8/layout/cycle5"/>
    <dgm:cxn modelId="{4AD4582B-A028-47F5-BE96-98CF530FE02A}" type="presOf" srcId="{BA2523A4-62EB-436C-AC40-5D25840FC75A}" destId="{4571F818-EE8F-49EC-BCD6-CFE7C5BB2688}" srcOrd="0" destOrd="0" presId="urn:microsoft.com/office/officeart/2005/8/layout/cycle5"/>
    <dgm:cxn modelId="{D644B03E-3C56-4106-BD29-B84515E5D8CB}" type="presOf" srcId="{ACFFD75A-9B62-49B1-8A96-5F259D714978}" destId="{BE4F07D7-5327-4DFA-94D8-E3077C4AB051}" srcOrd="0" destOrd="0" presId="urn:microsoft.com/office/officeart/2005/8/layout/cycle5"/>
    <dgm:cxn modelId="{73670D47-F872-4928-9F4F-B6D686CEA615}" srcId="{C554E73A-C88A-45A5-A7E5-30ED65999C04}" destId="{B7DAE30E-94E0-4903-AD46-646895C5CE6C}" srcOrd="0" destOrd="0" parTransId="{8921B41F-7416-4E7A-AAF0-B64760384A6B}" sibTransId="{4F0A3F8B-7926-41F1-8895-8ED539F2977C}"/>
    <dgm:cxn modelId="{11CC6E58-9F45-4F6F-920B-BF41A44CD3F5}" type="presOf" srcId="{C9AF5CD6-DDA1-4BFF-8A31-114339F88604}" destId="{4D99B348-4F2A-4B9B-A98F-B6A181099393}" srcOrd="0" destOrd="0" presId="urn:microsoft.com/office/officeart/2005/8/layout/cycle5"/>
    <dgm:cxn modelId="{87C85EA9-C2E8-4C4E-8740-720D5B48E533}" srcId="{C554E73A-C88A-45A5-A7E5-30ED65999C04}" destId="{ACFFD75A-9B62-49B1-8A96-5F259D714978}" srcOrd="2" destOrd="0" parTransId="{4BC93B09-9CC5-4F2F-97F9-61B825B3E5E5}" sibTransId="{BA2523A4-62EB-436C-AC40-5D25840FC75A}"/>
    <dgm:cxn modelId="{E0FAFFB5-5C9C-486B-AAC2-63B7285ED6C5}" srcId="{C554E73A-C88A-45A5-A7E5-30ED65999C04}" destId="{C9AF5CD6-DDA1-4BFF-8A31-114339F88604}" srcOrd="1" destOrd="0" parTransId="{213FCA50-9C13-4CD8-ACB7-3AD263DB676C}" sibTransId="{05749929-F938-4AC4-93E9-10DBB15F7DEF}"/>
    <dgm:cxn modelId="{64A0C9D2-7338-4875-9537-8C8CA5928B3A}" type="presOf" srcId="{B7DAE30E-94E0-4903-AD46-646895C5CE6C}" destId="{9EB7A24C-5815-4284-BD4A-BB476D9FD40A}" srcOrd="0" destOrd="0" presId="urn:microsoft.com/office/officeart/2005/8/layout/cycle5"/>
    <dgm:cxn modelId="{A46577E5-8D9B-4029-A468-AE7E4C5AAD59}" type="presOf" srcId="{05749929-F938-4AC4-93E9-10DBB15F7DEF}" destId="{BB8F5A93-5ECC-49AE-ADEB-D95FC67845D4}" srcOrd="0" destOrd="0" presId="urn:microsoft.com/office/officeart/2005/8/layout/cycle5"/>
    <dgm:cxn modelId="{62BD52FE-E983-4A88-BCE3-5E5F7BB83687}" type="presOf" srcId="{4F0A3F8B-7926-41F1-8895-8ED539F2977C}" destId="{80A9304B-33C6-4031-B665-9542B8BE59BE}" srcOrd="0" destOrd="0" presId="urn:microsoft.com/office/officeart/2005/8/layout/cycle5"/>
    <dgm:cxn modelId="{FD6A79C7-E7A8-4F3D-AA89-A401AAF6E263}" type="presParOf" srcId="{F03488BD-E129-442F-9023-31DF21A63F69}" destId="{9EB7A24C-5815-4284-BD4A-BB476D9FD40A}" srcOrd="0" destOrd="0" presId="urn:microsoft.com/office/officeart/2005/8/layout/cycle5"/>
    <dgm:cxn modelId="{7B7182C8-65A8-444C-959B-E8610F7FA4F5}" type="presParOf" srcId="{F03488BD-E129-442F-9023-31DF21A63F69}" destId="{881C4D46-CF39-453D-9066-BDFE46E675E0}" srcOrd="1" destOrd="0" presId="urn:microsoft.com/office/officeart/2005/8/layout/cycle5"/>
    <dgm:cxn modelId="{32069408-13F4-4BC9-A845-14B26C6C1AEF}" type="presParOf" srcId="{F03488BD-E129-442F-9023-31DF21A63F69}" destId="{80A9304B-33C6-4031-B665-9542B8BE59BE}" srcOrd="2" destOrd="0" presId="urn:microsoft.com/office/officeart/2005/8/layout/cycle5"/>
    <dgm:cxn modelId="{0E3B8D2B-BDD7-42EF-98D0-1151E8DCAAAC}" type="presParOf" srcId="{F03488BD-E129-442F-9023-31DF21A63F69}" destId="{4D99B348-4F2A-4B9B-A98F-B6A181099393}" srcOrd="3" destOrd="0" presId="urn:microsoft.com/office/officeart/2005/8/layout/cycle5"/>
    <dgm:cxn modelId="{48A46129-C6E8-48E4-A1C6-CAD273286512}" type="presParOf" srcId="{F03488BD-E129-442F-9023-31DF21A63F69}" destId="{1757F550-610C-4B6A-9B49-F7CBD227D2C6}" srcOrd="4" destOrd="0" presId="urn:microsoft.com/office/officeart/2005/8/layout/cycle5"/>
    <dgm:cxn modelId="{667A7D3C-C709-43F0-A0DE-9526279B76AD}" type="presParOf" srcId="{F03488BD-E129-442F-9023-31DF21A63F69}" destId="{BB8F5A93-5ECC-49AE-ADEB-D95FC67845D4}" srcOrd="5" destOrd="0" presId="urn:microsoft.com/office/officeart/2005/8/layout/cycle5"/>
    <dgm:cxn modelId="{A02A3CB2-0E9B-4294-8473-A07813A732B4}" type="presParOf" srcId="{F03488BD-E129-442F-9023-31DF21A63F69}" destId="{BE4F07D7-5327-4DFA-94D8-E3077C4AB051}" srcOrd="6" destOrd="0" presId="urn:microsoft.com/office/officeart/2005/8/layout/cycle5"/>
    <dgm:cxn modelId="{FCB0E20F-F79B-4D8B-A630-127FF9F5442B}" type="presParOf" srcId="{F03488BD-E129-442F-9023-31DF21A63F69}" destId="{4419F887-658B-4AD9-9EBB-46B33313AA08}" srcOrd="7" destOrd="0" presId="urn:microsoft.com/office/officeart/2005/8/layout/cycle5"/>
    <dgm:cxn modelId="{34F9E67C-80E6-4C05-B6E8-734DECD7FC77}" type="presParOf" srcId="{F03488BD-E129-442F-9023-31DF21A63F69}" destId="{4571F818-EE8F-49EC-BCD6-CFE7C5BB2688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7D8285-F372-42A7-9E1E-3BA74DB2174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6031504-B5E1-4C29-A136-84F8474616E7}">
      <dgm:prSet phldrT="[Text]"/>
      <dgm:spPr/>
      <dgm:t>
        <a:bodyPr/>
        <a:lstStyle/>
        <a:p>
          <a:r>
            <a:rPr lang="en-GB" b="1" dirty="0"/>
            <a:t>Python</a:t>
          </a:r>
        </a:p>
      </dgm:t>
    </dgm:pt>
    <dgm:pt modelId="{A7524539-E60C-48A5-97C7-67FA17675D53}" type="parTrans" cxnId="{9C8172FF-719C-4080-9046-0ACA054D63DD}">
      <dgm:prSet/>
      <dgm:spPr/>
      <dgm:t>
        <a:bodyPr/>
        <a:lstStyle/>
        <a:p>
          <a:endParaRPr lang="en-GB"/>
        </a:p>
      </dgm:t>
    </dgm:pt>
    <dgm:pt modelId="{6151B231-1036-427D-9F3C-91018475D925}" type="sibTrans" cxnId="{9C8172FF-719C-4080-9046-0ACA054D63DD}">
      <dgm:prSet/>
      <dgm:spPr/>
      <dgm:t>
        <a:bodyPr/>
        <a:lstStyle/>
        <a:p>
          <a:endParaRPr lang="en-GB"/>
        </a:p>
      </dgm:t>
    </dgm:pt>
    <dgm:pt modelId="{36099AD6-11AA-4F07-AC40-07A47195E90D}">
      <dgm:prSet phldrT="[Text]"/>
      <dgm:spPr/>
      <dgm:t>
        <a:bodyPr/>
        <a:lstStyle/>
        <a:p>
          <a:r>
            <a:rPr lang="en-GB" b="1" dirty="0"/>
            <a:t>C</a:t>
          </a:r>
        </a:p>
      </dgm:t>
    </dgm:pt>
    <dgm:pt modelId="{D8731E9D-E641-444C-8FD4-2E6E2CC0B01D}" type="parTrans" cxnId="{C8C758E6-7949-41F5-98A4-0F033A353383}">
      <dgm:prSet/>
      <dgm:spPr/>
      <dgm:t>
        <a:bodyPr/>
        <a:lstStyle/>
        <a:p>
          <a:endParaRPr lang="en-GB"/>
        </a:p>
      </dgm:t>
    </dgm:pt>
    <dgm:pt modelId="{3244BBD9-EFA6-436D-94A0-94FD40878DAC}" type="sibTrans" cxnId="{C8C758E6-7949-41F5-98A4-0F033A353383}">
      <dgm:prSet/>
      <dgm:spPr/>
      <dgm:t>
        <a:bodyPr/>
        <a:lstStyle/>
        <a:p>
          <a:endParaRPr lang="en-GB"/>
        </a:p>
      </dgm:t>
    </dgm:pt>
    <dgm:pt modelId="{15A21168-D69F-41D3-9CEF-E347E7883816}">
      <dgm:prSet phldrT="[Text]"/>
      <dgm:spPr/>
      <dgm:t>
        <a:bodyPr/>
        <a:lstStyle/>
        <a:p>
          <a:r>
            <a:rPr lang="en-GB" b="1" dirty="0"/>
            <a:t>Assembly</a:t>
          </a:r>
          <a:r>
            <a:rPr lang="en-GB" dirty="0"/>
            <a:t> (x86-64 Linux)</a:t>
          </a:r>
        </a:p>
      </dgm:t>
    </dgm:pt>
    <dgm:pt modelId="{E6C37519-950E-4D83-92C6-77EA32EC2950}" type="parTrans" cxnId="{AA43FC1F-0967-4CE7-B8EC-987BEE874FA1}">
      <dgm:prSet/>
      <dgm:spPr/>
      <dgm:t>
        <a:bodyPr/>
        <a:lstStyle/>
        <a:p>
          <a:endParaRPr lang="en-GB"/>
        </a:p>
      </dgm:t>
    </dgm:pt>
    <dgm:pt modelId="{FEDCB0D5-821A-48A0-BBBC-6E44FBC3BEF1}" type="sibTrans" cxnId="{AA43FC1F-0967-4CE7-B8EC-987BEE874FA1}">
      <dgm:prSet/>
      <dgm:spPr/>
      <dgm:t>
        <a:bodyPr/>
        <a:lstStyle/>
        <a:p>
          <a:endParaRPr lang="en-GB"/>
        </a:p>
      </dgm:t>
    </dgm:pt>
    <dgm:pt modelId="{1FF6D388-6B70-43BD-8A71-E3C3D79BB7B7}">
      <dgm:prSet phldrT="[Text]"/>
      <dgm:spPr/>
      <dgm:t>
        <a:bodyPr/>
        <a:lstStyle/>
        <a:p>
          <a:r>
            <a:rPr lang="en-GB" b="1" dirty="0">
              <a:solidFill>
                <a:schemeClr val="accent1"/>
              </a:solidFill>
            </a:rPr>
            <a:t>print</a:t>
          </a:r>
          <a:r>
            <a:rPr lang="en-GB" dirty="0"/>
            <a:t> (“Hello, world!”)</a:t>
          </a:r>
        </a:p>
      </dgm:t>
    </dgm:pt>
    <dgm:pt modelId="{793CB6DB-C287-47D2-9409-C65305D7CAED}" type="parTrans" cxnId="{8F9480BE-9C9C-4ECE-8245-48988844E816}">
      <dgm:prSet/>
      <dgm:spPr/>
      <dgm:t>
        <a:bodyPr/>
        <a:lstStyle/>
        <a:p>
          <a:endParaRPr lang="en-GB"/>
        </a:p>
      </dgm:t>
    </dgm:pt>
    <dgm:pt modelId="{D73E003C-9A5D-46E4-8650-3653F8F00EF6}" type="sibTrans" cxnId="{8F9480BE-9C9C-4ECE-8245-48988844E816}">
      <dgm:prSet/>
      <dgm:spPr/>
      <dgm:t>
        <a:bodyPr/>
        <a:lstStyle/>
        <a:p>
          <a:endParaRPr lang="en-GB"/>
        </a:p>
      </dgm:t>
    </dgm:pt>
    <dgm:pt modelId="{3C2E1048-4588-4429-9989-0E944352F094}">
      <dgm:prSet phldrT="[Text]"/>
      <dgm:spPr/>
      <dgm:t>
        <a:bodyPr/>
        <a:lstStyle/>
        <a:p>
          <a:r>
            <a:rPr lang="en-GB" b="1" dirty="0" err="1">
              <a:solidFill>
                <a:schemeClr val="accent1"/>
              </a:solidFill>
            </a:rPr>
            <a:t>printf</a:t>
          </a:r>
          <a:r>
            <a:rPr lang="en-GB" dirty="0"/>
            <a:t> (“Hello, world!\n”)</a:t>
          </a:r>
        </a:p>
      </dgm:t>
    </dgm:pt>
    <dgm:pt modelId="{6C2BAF91-6FC0-497B-AF69-19435C1F2B56}" type="parTrans" cxnId="{D2542EBF-5118-40B2-A9EA-90DAEE1DBFD1}">
      <dgm:prSet/>
      <dgm:spPr/>
      <dgm:t>
        <a:bodyPr/>
        <a:lstStyle/>
        <a:p>
          <a:endParaRPr lang="en-GB"/>
        </a:p>
      </dgm:t>
    </dgm:pt>
    <dgm:pt modelId="{D47A6FF7-1CF3-4002-846E-005AC2D8C45B}" type="sibTrans" cxnId="{D2542EBF-5118-40B2-A9EA-90DAEE1DBFD1}">
      <dgm:prSet/>
      <dgm:spPr/>
      <dgm:t>
        <a:bodyPr/>
        <a:lstStyle/>
        <a:p>
          <a:endParaRPr lang="en-GB"/>
        </a:p>
      </dgm:t>
    </dgm:pt>
    <dgm:pt modelId="{413FF690-1D6E-41FF-A761-2101BD51D612}">
      <dgm:prSet phldrT="[Text]"/>
      <dgm:spPr/>
      <dgm:t>
        <a:bodyPr/>
        <a:lstStyle/>
        <a:p>
          <a:r>
            <a:rPr lang="en-GB" dirty="0"/>
            <a:t>string:</a:t>
          </a:r>
          <a:br>
            <a:rPr lang="en-GB" dirty="0"/>
          </a:br>
          <a:r>
            <a:rPr lang="en-GB" dirty="0"/>
            <a:t>    </a:t>
          </a:r>
          <a:r>
            <a:rPr lang="en-GB" b="1" dirty="0">
              <a:solidFill>
                <a:schemeClr val="accent1"/>
              </a:solidFill>
            </a:rPr>
            <a:t>.</a:t>
          </a:r>
          <a:r>
            <a:rPr lang="en-GB" b="1" dirty="0" err="1">
              <a:solidFill>
                <a:schemeClr val="accent1"/>
              </a:solidFill>
            </a:rPr>
            <a:t>ascii</a:t>
          </a:r>
          <a:r>
            <a:rPr lang="en-GB" b="1" dirty="0">
              <a:solidFill>
                <a:schemeClr val="accent1"/>
              </a:solidFill>
            </a:rPr>
            <a:t> </a:t>
          </a:r>
          <a:r>
            <a:rPr lang="en-GB" dirty="0"/>
            <a:t>“Hello, world!\n”</a:t>
          </a:r>
          <a:br>
            <a:rPr lang="en-GB" dirty="0"/>
          </a:br>
          <a:r>
            <a:rPr lang="en-GB" dirty="0"/>
            <a:t>_start:</a:t>
          </a:r>
        </a:p>
        <a:p>
          <a:r>
            <a:rPr lang="en-GB" dirty="0"/>
            <a:t>    </a:t>
          </a:r>
          <a:r>
            <a:rPr lang="en-GB" b="1" dirty="0" err="1">
              <a:solidFill>
                <a:schemeClr val="accent1"/>
              </a:solidFill>
            </a:rPr>
            <a:t>moveq</a:t>
          </a:r>
          <a:r>
            <a:rPr lang="en-GB" dirty="0"/>
            <a:t> $string, %</a:t>
          </a:r>
          <a:r>
            <a:rPr lang="en-GB" dirty="0" err="1"/>
            <a:t>rcx</a:t>
          </a:r>
          <a:br>
            <a:rPr lang="en-GB" dirty="0"/>
          </a:br>
          <a:endParaRPr lang="en-GB" dirty="0"/>
        </a:p>
      </dgm:t>
    </dgm:pt>
    <dgm:pt modelId="{9560A3EA-076C-45C6-B724-912F5ACCC1B8}" type="parTrans" cxnId="{5BB8BB36-86AC-4FE6-B7E1-41B23AE7D262}">
      <dgm:prSet/>
      <dgm:spPr/>
      <dgm:t>
        <a:bodyPr/>
        <a:lstStyle/>
        <a:p>
          <a:endParaRPr lang="en-GB"/>
        </a:p>
      </dgm:t>
    </dgm:pt>
    <dgm:pt modelId="{5DAFFD70-4CA0-44E3-9196-1039C4BFF34C}" type="sibTrans" cxnId="{5BB8BB36-86AC-4FE6-B7E1-41B23AE7D262}">
      <dgm:prSet/>
      <dgm:spPr/>
      <dgm:t>
        <a:bodyPr/>
        <a:lstStyle/>
        <a:p>
          <a:endParaRPr lang="en-GB"/>
        </a:p>
      </dgm:t>
    </dgm:pt>
    <dgm:pt modelId="{DB685B1E-4090-4B42-9021-C7A14C1A2CD8}" type="pres">
      <dgm:prSet presAssocID="{D07D8285-F372-42A7-9E1E-3BA74DB2174B}" presName="linearFlow" presStyleCnt="0">
        <dgm:presLayoutVars>
          <dgm:dir/>
          <dgm:animLvl val="lvl"/>
          <dgm:resizeHandles val="exact"/>
        </dgm:presLayoutVars>
      </dgm:prSet>
      <dgm:spPr/>
    </dgm:pt>
    <dgm:pt modelId="{205065EF-BF55-47D3-81FC-41FFCB013568}" type="pres">
      <dgm:prSet presAssocID="{76031504-B5E1-4C29-A136-84F8474616E7}" presName="composite" presStyleCnt="0"/>
      <dgm:spPr/>
    </dgm:pt>
    <dgm:pt modelId="{C3659661-C723-46E0-B430-BF5819E60B61}" type="pres">
      <dgm:prSet presAssocID="{76031504-B5E1-4C29-A136-84F8474616E7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21C4CA4D-F27A-441D-92A5-D3050EEDE018}" type="pres">
      <dgm:prSet presAssocID="{76031504-B5E1-4C29-A136-84F8474616E7}" presName="descendantText" presStyleLbl="alignAcc1" presStyleIdx="0" presStyleCnt="3">
        <dgm:presLayoutVars>
          <dgm:bulletEnabled val="1"/>
        </dgm:presLayoutVars>
      </dgm:prSet>
      <dgm:spPr/>
    </dgm:pt>
    <dgm:pt modelId="{66498D64-2534-440D-B361-DF103954AE57}" type="pres">
      <dgm:prSet presAssocID="{6151B231-1036-427D-9F3C-91018475D925}" presName="sp" presStyleCnt="0"/>
      <dgm:spPr/>
    </dgm:pt>
    <dgm:pt modelId="{FABB560F-6676-4F9E-BFCD-F8776E3FEFFA}" type="pres">
      <dgm:prSet presAssocID="{36099AD6-11AA-4F07-AC40-07A47195E90D}" presName="composite" presStyleCnt="0"/>
      <dgm:spPr/>
    </dgm:pt>
    <dgm:pt modelId="{FA9BF611-7034-4873-9652-59BFFA22247C}" type="pres">
      <dgm:prSet presAssocID="{36099AD6-11AA-4F07-AC40-07A47195E90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51128036-1A6D-43D3-8452-56DEE1A430E2}" type="pres">
      <dgm:prSet presAssocID="{36099AD6-11AA-4F07-AC40-07A47195E90D}" presName="descendantText" presStyleLbl="alignAcc1" presStyleIdx="1" presStyleCnt="3">
        <dgm:presLayoutVars>
          <dgm:bulletEnabled val="1"/>
        </dgm:presLayoutVars>
      </dgm:prSet>
      <dgm:spPr/>
    </dgm:pt>
    <dgm:pt modelId="{748B8316-7196-4CEE-A230-15F1B5E9E624}" type="pres">
      <dgm:prSet presAssocID="{3244BBD9-EFA6-436D-94A0-94FD40878DAC}" presName="sp" presStyleCnt="0"/>
      <dgm:spPr/>
    </dgm:pt>
    <dgm:pt modelId="{664A5A52-83C3-4E12-A2F2-B9309FC8D856}" type="pres">
      <dgm:prSet presAssocID="{15A21168-D69F-41D3-9CEF-E347E7883816}" presName="composite" presStyleCnt="0"/>
      <dgm:spPr/>
    </dgm:pt>
    <dgm:pt modelId="{21E537FC-2DA2-49F3-A4E9-795CBBEABF82}" type="pres">
      <dgm:prSet presAssocID="{15A21168-D69F-41D3-9CEF-E347E7883816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2AE7087-266D-4407-88AC-274904EF0491}" type="pres">
      <dgm:prSet presAssocID="{15A21168-D69F-41D3-9CEF-E347E7883816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41781303-0923-4BD1-9403-97C12464697A}" type="presOf" srcId="{1FF6D388-6B70-43BD-8A71-E3C3D79BB7B7}" destId="{21C4CA4D-F27A-441D-92A5-D3050EEDE018}" srcOrd="0" destOrd="0" presId="urn:microsoft.com/office/officeart/2005/8/layout/chevron2"/>
    <dgm:cxn modelId="{AA43FC1F-0967-4CE7-B8EC-987BEE874FA1}" srcId="{D07D8285-F372-42A7-9E1E-3BA74DB2174B}" destId="{15A21168-D69F-41D3-9CEF-E347E7883816}" srcOrd="2" destOrd="0" parTransId="{E6C37519-950E-4D83-92C6-77EA32EC2950}" sibTransId="{FEDCB0D5-821A-48A0-BBBC-6E44FBC3BEF1}"/>
    <dgm:cxn modelId="{5BB8BB36-86AC-4FE6-B7E1-41B23AE7D262}" srcId="{15A21168-D69F-41D3-9CEF-E347E7883816}" destId="{413FF690-1D6E-41FF-A761-2101BD51D612}" srcOrd="0" destOrd="0" parTransId="{9560A3EA-076C-45C6-B724-912F5ACCC1B8}" sibTransId="{5DAFFD70-4CA0-44E3-9196-1039C4BFF34C}"/>
    <dgm:cxn modelId="{EC40D371-F785-42D5-BD60-75245B94314E}" type="presOf" srcId="{413FF690-1D6E-41FF-A761-2101BD51D612}" destId="{72AE7087-266D-4407-88AC-274904EF0491}" srcOrd="0" destOrd="0" presId="urn:microsoft.com/office/officeart/2005/8/layout/chevron2"/>
    <dgm:cxn modelId="{E96F1A74-9EA5-45FF-B20F-582509C2D8F4}" type="presOf" srcId="{76031504-B5E1-4C29-A136-84F8474616E7}" destId="{C3659661-C723-46E0-B430-BF5819E60B61}" srcOrd="0" destOrd="0" presId="urn:microsoft.com/office/officeart/2005/8/layout/chevron2"/>
    <dgm:cxn modelId="{D6D37657-87B0-48D6-ADF4-2CE38BF912A3}" type="presOf" srcId="{15A21168-D69F-41D3-9CEF-E347E7883816}" destId="{21E537FC-2DA2-49F3-A4E9-795CBBEABF82}" srcOrd="0" destOrd="0" presId="urn:microsoft.com/office/officeart/2005/8/layout/chevron2"/>
    <dgm:cxn modelId="{24ED4688-3CB6-4DA4-83A4-82B48272DCC2}" type="presOf" srcId="{36099AD6-11AA-4F07-AC40-07A47195E90D}" destId="{FA9BF611-7034-4873-9652-59BFFA22247C}" srcOrd="0" destOrd="0" presId="urn:microsoft.com/office/officeart/2005/8/layout/chevron2"/>
    <dgm:cxn modelId="{AAAC5988-19FE-4F82-95CB-15C6D84AEDCF}" type="presOf" srcId="{D07D8285-F372-42A7-9E1E-3BA74DB2174B}" destId="{DB685B1E-4090-4B42-9021-C7A14C1A2CD8}" srcOrd="0" destOrd="0" presId="urn:microsoft.com/office/officeart/2005/8/layout/chevron2"/>
    <dgm:cxn modelId="{8F9480BE-9C9C-4ECE-8245-48988844E816}" srcId="{76031504-B5E1-4C29-A136-84F8474616E7}" destId="{1FF6D388-6B70-43BD-8A71-E3C3D79BB7B7}" srcOrd="0" destOrd="0" parTransId="{793CB6DB-C287-47D2-9409-C65305D7CAED}" sibTransId="{D73E003C-9A5D-46E4-8650-3653F8F00EF6}"/>
    <dgm:cxn modelId="{D2542EBF-5118-40B2-A9EA-90DAEE1DBFD1}" srcId="{36099AD6-11AA-4F07-AC40-07A47195E90D}" destId="{3C2E1048-4588-4429-9989-0E944352F094}" srcOrd="0" destOrd="0" parTransId="{6C2BAF91-6FC0-497B-AF69-19435C1F2B56}" sibTransId="{D47A6FF7-1CF3-4002-846E-005AC2D8C45B}"/>
    <dgm:cxn modelId="{C8C758E6-7949-41F5-98A4-0F033A353383}" srcId="{D07D8285-F372-42A7-9E1E-3BA74DB2174B}" destId="{36099AD6-11AA-4F07-AC40-07A47195E90D}" srcOrd="1" destOrd="0" parTransId="{D8731E9D-E641-444C-8FD4-2E6E2CC0B01D}" sibTransId="{3244BBD9-EFA6-436D-94A0-94FD40878DAC}"/>
    <dgm:cxn modelId="{50CF46EE-0187-44A1-A1B3-D45E2C114870}" type="presOf" srcId="{3C2E1048-4588-4429-9989-0E944352F094}" destId="{51128036-1A6D-43D3-8452-56DEE1A430E2}" srcOrd="0" destOrd="0" presId="urn:microsoft.com/office/officeart/2005/8/layout/chevron2"/>
    <dgm:cxn modelId="{9C8172FF-719C-4080-9046-0ACA054D63DD}" srcId="{D07D8285-F372-42A7-9E1E-3BA74DB2174B}" destId="{76031504-B5E1-4C29-A136-84F8474616E7}" srcOrd="0" destOrd="0" parTransId="{A7524539-E60C-48A5-97C7-67FA17675D53}" sibTransId="{6151B231-1036-427D-9F3C-91018475D925}"/>
    <dgm:cxn modelId="{87BE9D99-9AE3-48E8-9B52-A156FCEB46FE}" type="presParOf" srcId="{DB685B1E-4090-4B42-9021-C7A14C1A2CD8}" destId="{205065EF-BF55-47D3-81FC-41FFCB013568}" srcOrd="0" destOrd="0" presId="urn:microsoft.com/office/officeart/2005/8/layout/chevron2"/>
    <dgm:cxn modelId="{9ABE0D4C-34B4-4C5F-ABCC-73D562826450}" type="presParOf" srcId="{205065EF-BF55-47D3-81FC-41FFCB013568}" destId="{C3659661-C723-46E0-B430-BF5819E60B61}" srcOrd="0" destOrd="0" presId="urn:microsoft.com/office/officeart/2005/8/layout/chevron2"/>
    <dgm:cxn modelId="{7048F508-7D74-496B-8902-F420C58CC391}" type="presParOf" srcId="{205065EF-BF55-47D3-81FC-41FFCB013568}" destId="{21C4CA4D-F27A-441D-92A5-D3050EEDE018}" srcOrd="1" destOrd="0" presId="urn:microsoft.com/office/officeart/2005/8/layout/chevron2"/>
    <dgm:cxn modelId="{F9B73395-A7A5-491E-A14E-147F4F9C2EEA}" type="presParOf" srcId="{DB685B1E-4090-4B42-9021-C7A14C1A2CD8}" destId="{66498D64-2534-440D-B361-DF103954AE57}" srcOrd="1" destOrd="0" presId="urn:microsoft.com/office/officeart/2005/8/layout/chevron2"/>
    <dgm:cxn modelId="{326D001C-621C-41F3-A76F-C92100DBAE92}" type="presParOf" srcId="{DB685B1E-4090-4B42-9021-C7A14C1A2CD8}" destId="{FABB560F-6676-4F9E-BFCD-F8776E3FEFFA}" srcOrd="2" destOrd="0" presId="urn:microsoft.com/office/officeart/2005/8/layout/chevron2"/>
    <dgm:cxn modelId="{8C77A920-349F-4DDC-AB66-1D24404C45B1}" type="presParOf" srcId="{FABB560F-6676-4F9E-BFCD-F8776E3FEFFA}" destId="{FA9BF611-7034-4873-9652-59BFFA22247C}" srcOrd="0" destOrd="0" presId="urn:microsoft.com/office/officeart/2005/8/layout/chevron2"/>
    <dgm:cxn modelId="{5DE8CE6E-5C80-44A7-BE8A-D9D153C07FA6}" type="presParOf" srcId="{FABB560F-6676-4F9E-BFCD-F8776E3FEFFA}" destId="{51128036-1A6D-43D3-8452-56DEE1A430E2}" srcOrd="1" destOrd="0" presId="urn:microsoft.com/office/officeart/2005/8/layout/chevron2"/>
    <dgm:cxn modelId="{88181800-6D86-4C8D-A4CC-9FF168B47AE3}" type="presParOf" srcId="{DB685B1E-4090-4B42-9021-C7A14C1A2CD8}" destId="{748B8316-7196-4CEE-A230-15F1B5E9E624}" srcOrd="3" destOrd="0" presId="urn:microsoft.com/office/officeart/2005/8/layout/chevron2"/>
    <dgm:cxn modelId="{BA662FD1-1B87-46B5-88BE-4EC1A44C39E8}" type="presParOf" srcId="{DB685B1E-4090-4B42-9021-C7A14C1A2CD8}" destId="{664A5A52-83C3-4E12-A2F2-B9309FC8D856}" srcOrd="4" destOrd="0" presId="urn:microsoft.com/office/officeart/2005/8/layout/chevron2"/>
    <dgm:cxn modelId="{5211A513-6145-4DD4-B06F-90AA8315957E}" type="presParOf" srcId="{664A5A52-83C3-4E12-A2F2-B9309FC8D856}" destId="{21E537FC-2DA2-49F3-A4E9-795CBBEABF82}" srcOrd="0" destOrd="0" presId="urn:microsoft.com/office/officeart/2005/8/layout/chevron2"/>
    <dgm:cxn modelId="{CB899916-46D3-456C-B372-CF1C5E58F9A8}" type="presParOf" srcId="{664A5A52-83C3-4E12-A2F2-B9309FC8D856}" destId="{72AE7087-266D-4407-88AC-274904EF049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2828ED-46D3-495C-88AB-4FB653479746}">
      <dsp:nvSpPr>
        <dsp:cNvPr id="0" name=""/>
        <dsp:cNvSpPr/>
      </dsp:nvSpPr>
      <dsp:spPr>
        <a:xfrm>
          <a:off x="2707500" y="0"/>
          <a:ext cx="1353750" cy="792087"/>
        </a:xfrm>
        <a:prstGeom prst="trapezoid">
          <a:avLst>
            <a:gd name="adj" fmla="val 854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Prof</a:t>
          </a:r>
        </a:p>
      </dsp:txBody>
      <dsp:txXfrm>
        <a:off x="2707500" y="0"/>
        <a:ext cx="1353750" cy="792087"/>
      </dsp:txXfrm>
    </dsp:sp>
    <dsp:sp modelId="{B3FBB36E-24A6-4D8A-B330-4194DB46691E}">
      <dsp:nvSpPr>
        <dsp:cNvPr id="0" name=""/>
        <dsp:cNvSpPr/>
      </dsp:nvSpPr>
      <dsp:spPr>
        <a:xfrm>
          <a:off x="2030625" y="792087"/>
          <a:ext cx="2707500" cy="792087"/>
        </a:xfrm>
        <a:prstGeom prst="trapezoid">
          <a:avLst>
            <a:gd name="adj" fmla="val 854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Junior prof</a:t>
          </a:r>
        </a:p>
      </dsp:txBody>
      <dsp:txXfrm>
        <a:off x="2504438" y="792087"/>
        <a:ext cx="1759875" cy="792087"/>
      </dsp:txXfrm>
    </dsp:sp>
    <dsp:sp modelId="{131B0780-D211-4EBF-9DCE-64565823B02A}">
      <dsp:nvSpPr>
        <dsp:cNvPr id="0" name=""/>
        <dsp:cNvSpPr/>
      </dsp:nvSpPr>
      <dsp:spPr>
        <a:xfrm>
          <a:off x="1353750" y="1584175"/>
          <a:ext cx="4061251" cy="792087"/>
        </a:xfrm>
        <a:prstGeom prst="trapezoid">
          <a:avLst>
            <a:gd name="adj" fmla="val 854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/>
            <a:t>Postdoc</a:t>
          </a:r>
        </a:p>
      </dsp:txBody>
      <dsp:txXfrm>
        <a:off x="2064469" y="1584175"/>
        <a:ext cx="2639813" cy="792087"/>
      </dsp:txXfrm>
    </dsp:sp>
    <dsp:sp modelId="{6C8AC84C-EB59-4867-A519-7F01363DAE56}">
      <dsp:nvSpPr>
        <dsp:cNvPr id="0" name=""/>
        <dsp:cNvSpPr/>
      </dsp:nvSpPr>
      <dsp:spPr>
        <a:xfrm>
          <a:off x="676875" y="2376263"/>
          <a:ext cx="5415001" cy="792087"/>
        </a:xfrm>
        <a:prstGeom prst="trapezoid">
          <a:avLst>
            <a:gd name="adj" fmla="val 854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Postgrad (Masters / PhD)</a:t>
          </a:r>
        </a:p>
      </dsp:txBody>
      <dsp:txXfrm>
        <a:off x="1624500" y="2376263"/>
        <a:ext cx="3519751" cy="792087"/>
      </dsp:txXfrm>
    </dsp:sp>
    <dsp:sp modelId="{342B444F-F0E6-4378-BBED-FB74FA121648}">
      <dsp:nvSpPr>
        <dsp:cNvPr id="0" name=""/>
        <dsp:cNvSpPr/>
      </dsp:nvSpPr>
      <dsp:spPr>
        <a:xfrm>
          <a:off x="0" y="3168351"/>
          <a:ext cx="6768752" cy="792087"/>
        </a:xfrm>
        <a:prstGeom prst="trapezoid">
          <a:avLst>
            <a:gd name="adj" fmla="val 85455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Undergrad (Bachelor’s)</a:t>
          </a:r>
        </a:p>
      </dsp:txBody>
      <dsp:txXfrm>
        <a:off x="1184531" y="3168351"/>
        <a:ext cx="4399688" cy="7920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B7A24C-5815-4284-BD4A-BB476D9FD40A}">
      <dsp:nvSpPr>
        <dsp:cNvPr id="0" name=""/>
        <dsp:cNvSpPr/>
      </dsp:nvSpPr>
      <dsp:spPr>
        <a:xfrm>
          <a:off x="1364034" y="2021"/>
          <a:ext cx="1688599" cy="109758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Data</a:t>
          </a:r>
        </a:p>
      </dsp:txBody>
      <dsp:txXfrm>
        <a:off x="1417614" y="55601"/>
        <a:ext cx="1581439" cy="990429"/>
      </dsp:txXfrm>
    </dsp:sp>
    <dsp:sp modelId="{80A9304B-33C6-4031-B665-9542B8BE59BE}">
      <dsp:nvSpPr>
        <dsp:cNvPr id="0" name=""/>
        <dsp:cNvSpPr/>
      </dsp:nvSpPr>
      <dsp:spPr>
        <a:xfrm>
          <a:off x="746069" y="550815"/>
          <a:ext cx="2924528" cy="2924528"/>
        </a:xfrm>
        <a:custGeom>
          <a:avLst/>
          <a:gdLst/>
          <a:ahLst/>
          <a:cxnLst/>
          <a:rect l="0" t="0" r="0" b="0"/>
          <a:pathLst>
            <a:path>
              <a:moveTo>
                <a:pt x="2532623" y="465996"/>
              </a:moveTo>
              <a:arcTo wR="1462264" hR="1462264" stAng="19023195" swAng="2299438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99B348-4F2A-4B9B-A98F-B6A181099393}">
      <dsp:nvSpPr>
        <dsp:cNvPr id="0" name=""/>
        <dsp:cNvSpPr/>
      </dsp:nvSpPr>
      <dsp:spPr>
        <a:xfrm>
          <a:off x="2630392" y="2195417"/>
          <a:ext cx="1688599" cy="109758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Hypothesis</a:t>
          </a:r>
        </a:p>
      </dsp:txBody>
      <dsp:txXfrm>
        <a:off x="2683972" y="2248997"/>
        <a:ext cx="1581439" cy="990429"/>
      </dsp:txXfrm>
    </dsp:sp>
    <dsp:sp modelId="{BB8F5A93-5ECC-49AE-ADEB-D95FC67845D4}">
      <dsp:nvSpPr>
        <dsp:cNvPr id="0" name=""/>
        <dsp:cNvSpPr/>
      </dsp:nvSpPr>
      <dsp:spPr>
        <a:xfrm>
          <a:off x="746069" y="550815"/>
          <a:ext cx="2924528" cy="2924528"/>
        </a:xfrm>
        <a:custGeom>
          <a:avLst/>
          <a:gdLst/>
          <a:ahLst/>
          <a:cxnLst/>
          <a:rect l="0" t="0" r="0" b="0"/>
          <a:pathLst>
            <a:path>
              <a:moveTo>
                <a:pt x="1910153" y="2854245"/>
              </a:moveTo>
              <a:arcTo wR="1462264" hR="1462264" stAng="4329822" swAng="2140355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4F07D7-5327-4DFA-94D8-E3077C4AB051}">
      <dsp:nvSpPr>
        <dsp:cNvPr id="0" name=""/>
        <dsp:cNvSpPr/>
      </dsp:nvSpPr>
      <dsp:spPr>
        <a:xfrm>
          <a:off x="97676" y="2195417"/>
          <a:ext cx="1688599" cy="1097589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Experiments</a:t>
          </a:r>
        </a:p>
      </dsp:txBody>
      <dsp:txXfrm>
        <a:off x="151256" y="2248997"/>
        <a:ext cx="1581439" cy="990429"/>
      </dsp:txXfrm>
    </dsp:sp>
    <dsp:sp modelId="{4571F818-EE8F-49EC-BCD6-CFE7C5BB2688}">
      <dsp:nvSpPr>
        <dsp:cNvPr id="0" name=""/>
        <dsp:cNvSpPr/>
      </dsp:nvSpPr>
      <dsp:spPr>
        <a:xfrm>
          <a:off x="746069" y="550815"/>
          <a:ext cx="2924528" cy="2924528"/>
        </a:xfrm>
        <a:custGeom>
          <a:avLst/>
          <a:gdLst/>
          <a:ahLst/>
          <a:cxnLst/>
          <a:rect l="0" t="0" r="0" b="0"/>
          <a:pathLst>
            <a:path>
              <a:moveTo>
                <a:pt x="4756" y="1344412"/>
              </a:moveTo>
              <a:arcTo wR="1462264" hR="1462264" stAng="11077367" swAng="2299438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659661-C723-46E0-B430-BF5819E60B61}">
      <dsp:nvSpPr>
        <dsp:cNvPr id="0" name=""/>
        <dsp:cNvSpPr/>
      </dsp:nvSpPr>
      <dsp:spPr>
        <a:xfrm rot="5400000">
          <a:off x="-183430" y="185580"/>
          <a:ext cx="1222869" cy="8560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Python</a:t>
          </a:r>
        </a:p>
      </dsp:txBody>
      <dsp:txXfrm rot="-5400000">
        <a:off x="1" y="430153"/>
        <a:ext cx="856008" cy="366861"/>
      </dsp:txXfrm>
    </dsp:sp>
    <dsp:sp modelId="{21C4CA4D-F27A-441D-92A5-D3050EEDE018}">
      <dsp:nvSpPr>
        <dsp:cNvPr id="0" name=""/>
        <dsp:cNvSpPr/>
      </dsp:nvSpPr>
      <dsp:spPr>
        <a:xfrm rot="5400000">
          <a:off x="1694197" y="-836038"/>
          <a:ext cx="794865" cy="2471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1" kern="1200" dirty="0">
              <a:solidFill>
                <a:schemeClr val="accent1"/>
              </a:solidFill>
            </a:rPr>
            <a:t>print</a:t>
          </a:r>
          <a:r>
            <a:rPr lang="en-GB" sz="900" kern="1200" dirty="0"/>
            <a:t> (“Hello, world!”)</a:t>
          </a:r>
        </a:p>
      </dsp:txBody>
      <dsp:txXfrm rot="-5400000">
        <a:off x="856009" y="40952"/>
        <a:ext cx="2432440" cy="717261"/>
      </dsp:txXfrm>
    </dsp:sp>
    <dsp:sp modelId="{FA9BF611-7034-4873-9652-59BFFA22247C}">
      <dsp:nvSpPr>
        <dsp:cNvPr id="0" name=""/>
        <dsp:cNvSpPr/>
      </dsp:nvSpPr>
      <dsp:spPr>
        <a:xfrm rot="5400000">
          <a:off x="-183430" y="1264183"/>
          <a:ext cx="1222869" cy="8560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C</a:t>
          </a:r>
        </a:p>
      </dsp:txBody>
      <dsp:txXfrm rot="-5400000">
        <a:off x="1" y="1508756"/>
        <a:ext cx="856008" cy="366861"/>
      </dsp:txXfrm>
    </dsp:sp>
    <dsp:sp modelId="{51128036-1A6D-43D3-8452-56DEE1A430E2}">
      <dsp:nvSpPr>
        <dsp:cNvPr id="0" name=""/>
        <dsp:cNvSpPr/>
      </dsp:nvSpPr>
      <dsp:spPr>
        <a:xfrm rot="5400000">
          <a:off x="1694197" y="242564"/>
          <a:ext cx="794865" cy="2471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b="1" kern="1200" dirty="0" err="1">
              <a:solidFill>
                <a:schemeClr val="accent1"/>
              </a:solidFill>
            </a:rPr>
            <a:t>printf</a:t>
          </a:r>
          <a:r>
            <a:rPr lang="en-GB" sz="900" kern="1200" dirty="0"/>
            <a:t> (“Hello, world!\n”)</a:t>
          </a:r>
        </a:p>
      </dsp:txBody>
      <dsp:txXfrm rot="-5400000">
        <a:off x="856009" y="1119554"/>
        <a:ext cx="2432440" cy="717261"/>
      </dsp:txXfrm>
    </dsp:sp>
    <dsp:sp modelId="{21E537FC-2DA2-49F3-A4E9-795CBBEABF82}">
      <dsp:nvSpPr>
        <dsp:cNvPr id="0" name=""/>
        <dsp:cNvSpPr/>
      </dsp:nvSpPr>
      <dsp:spPr>
        <a:xfrm rot="5400000">
          <a:off x="-183430" y="2342785"/>
          <a:ext cx="1222869" cy="8560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100" b="1" kern="1200" dirty="0"/>
            <a:t>Assembly</a:t>
          </a:r>
          <a:r>
            <a:rPr lang="en-GB" sz="1100" kern="1200" dirty="0"/>
            <a:t> (x86-64 Linux)</a:t>
          </a:r>
        </a:p>
      </dsp:txBody>
      <dsp:txXfrm rot="-5400000">
        <a:off x="1" y="2587358"/>
        <a:ext cx="856008" cy="366861"/>
      </dsp:txXfrm>
    </dsp:sp>
    <dsp:sp modelId="{72AE7087-266D-4407-88AC-274904EF0491}">
      <dsp:nvSpPr>
        <dsp:cNvPr id="0" name=""/>
        <dsp:cNvSpPr/>
      </dsp:nvSpPr>
      <dsp:spPr>
        <a:xfrm rot="5400000">
          <a:off x="1694197" y="1321166"/>
          <a:ext cx="794865" cy="247124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5715" rIns="5715" bIns="571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string:</a:t>
          </a:r>
          <a:br>
            <a:rPr lang="en-GB" sz="900" kern="1200" dirty="0"/>
          </a:br>
          <a:r>
            <a:rPr lang="en-GB" sz="900" kern="1200" dirty="0"/>
            <a:t>    </a:t>
          </a:r>
          <a:r>
            <a:rPr lang="en-GB" sz="900" b="1" kern="1200" dirty="0">
              <a:solidFill>
                <a:schemeClr val="accent1"/>
              </a:solidFill>
            </a:rPr>
            <a:t>.</a:t>
          </a:r>
          <a:r>
            <a:rPr lang="en-GB" sz="900" b="1" kern="1200" dirty="0" err="1">
              <a:solidFill>
                <a:schemeClr val="accent1"/>
              </a:solidFill>
            </a:rPr>
            <a:t>ascii</a:t>
          </a:r>
          <a:r>
            <a:rPr lang="en-GB" sz="900" b="1" kern="1200" dirty="0">
              <a:solidFill>
                <a:schemeClr val="accent1"/>
              </a:solidFill>
            </a:rPr>
            <a:t> </a:t>
          </a:r>
          <a:r>
            <a:rPr lang="en-GB" sz="900" kern="1200" dirty="0"/>
            <a:t>“Hello, world!\n”</a:t>
          </a:r>
          <a:br>
            <a:rPr lang="en-GB" sz="900" kern="1200" dirty="0"/>
          </a:br>
          <a:r>
            <a:rPr lang="en-GB" sz="900" kern="1200" dirty="0"/>
            <a:t>_start: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900" kern="1200" dirty="0"/>
            <a:t>    </a:t>
          </a:r>
          <a:r>
            <a:rPr lang="en-GB" sz="900" b="1" kern="1200" dirty="0" err="1">
              <a:solidFill>
                <a:schemeClr val="accent1"/>
              </a:solidFill>
            </a:rPr>
            <a:t>moveq</a:t>
          </a:r>
          <a:r>
            <a:rPr lang="en-GB" sz="900" kern="1200" dirty="0"/>
            <a:t> $string, %</a:t>
          </a:r>
          <a:r>
            <a:rPr lang="en-GB" sz="900" kern="1200" dirty="0" err="1"/>
            <a:t>rcx</a:t>
          </a:r>
          <a:br>
            <a:rPr lang="en-GB" sz="900" kern="1200" dirty="0"/>
          </a:br>
          <a:endParaRPr lang="en-GB" sz="900" kern="1200" dirty="0"/>
        </a:p>
      </dsp:txBody>
      <dsp:txXfrm rot="-5400000">
        <a:off x="856009" y="2198156"/>
        <a:ext cx="2432440" cy="7172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A697C-5849-4DDF-A6C8-08E6893940F4}" type="datetimeFigureOut">
              <a:rPr lang="en-AU" smtClean="0"/>
              <a:pPr/>
              <a:t>4/11/2022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014AF-979A-46D9-9B43-4C67319580D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144417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92BC2-9435-4D31-AEB3-5D5877AD6447}" type="datetimeFigureOut">
              <a:rPr lang="en-AU" smtClean="0"/>
              <a:pPr/>
              <a:t>4/11/2022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496215-5E4C-414D-A8DB-C38AA7CF7C2A}" type="slidenum">
              <a:rPr lang="en-AU" smtClean="0"/>
              <a:pPr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3183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Heaps of $ spent on collecting good data. Ref Census 2021. Why spend so much money on it?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75761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Past research tend to start at hypothesis, nowadays start at data.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22003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Salvages poor data, e.g. finding higher sugar content in decaying pears WAS SO TOTALLY PART OF WHAT WE SET OUT TO STUDY INITIALLY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496215-5E4C-414D-A8DB-C38AA7CF7C2A}" type="slidenum">
              <a:rPr lang="en-AU" smtClean="0"/>
              <a:pPr/>
              <a:t>55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2627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7759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  <p15:guide id="2" orient="horz" pos="1620" userDrawn="1">
          <p15:clr>
            <a:srgbClr val="FBAE40"/>
          </p15:clr>
        </p15:guide>
        <p15:guide id="3" pos="5602" userDrawn="1">
          <p15:clr>
            <a:srgbClr val="FBAE40"/>
          </p15:clr>
        </p15:guide>
        <p15:guide id="4" pos="15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22447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+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4032446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244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2598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71330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+ quarte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853836" y="0"/>
            <a:ext cx="2282400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550788"/>
            <a:ext cx="6336702" cy="3181202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1520" y="805458"/>
            <a:ext cx="6336704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1370" y="4878250"/>
            <a:ext cx="5986853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4209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960003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9563177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63885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17B52948-05FD-444E-9ADC-BA5285595A7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1851670"/>
            <a:ext cx="3960440" cy="2525068"/>
          </a:xfrm>
        </p:spPr>
        <p:txBody>
          <a:bodyPr/>
          <a:lstStyle>
            <a:lvl1pPr marL="0" indent="0"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3824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275605"/>
            <a:ext cx="7056784" cy="2736305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641239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2571750"/>
            <a:ext cx="3600400" cy="2160240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915566"/>
            <a:ext cx="3600399" cy="1440160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1851670"/>
            <a:ext cx="3600400" cy="2847245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tabLst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tabLst/>
              <a:defRPr sz="1600">
                <a:solidFill>
                  <a:schemeClr val="tx1"/>
                </a:solidFill>
              </a:defRPr>
            </a:lvl2pPr>
            <a:lvl3pPr marL="0" indent="0" algn="l">
              <a:lnSpc>
                <a:spcPct val="90000"/>
              </a:lnSpc>
              <a:spcBef>
                <a:spcPts val="0"/>
              </a:spcBef>
              <a:buNone/>
              <a:tabLst/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9" name="Rectangle 28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36676"/>
            <a:ext cx="3672408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63021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779662"/>
            <a:ext cx="3600400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3651870"/>
            <a:ext cx="3600400" cy="576064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1999" y="0"/>
            <a:ext cx="4563963" cy="51435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41961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58" userDrawn="1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602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432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859782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4096622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181104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partner log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-20538"/>
            <a:ext cx="9144000" cy="25956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1203598"/>
            <a:ext cx="7930032" cy="1153507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51520" y="2922403"/>
            <a:ext cx="7200800" cy="273948"/>
          </a:xfrm>
        </p:spPr>
        <p:txBody>
          <a:bodyPr>
            <a:normAutofit/>
          </a:bodyPr>
          <a:lstStyle>
            <a:lvl1pPr marL="0" indent="0" algn="l">
              <a:buNone/>
              <a:defRPr sz="2000" b="0">
                <a:solidFill>
                  <a:schemeClr val="accent3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AU" dirty="0"/>
          </a:p>
        </p:txBody>
      </p:sp>
      <p:sp>
        <p:nvSpPr>
          <p:cNvPr id="7" name="Rectangle 6"/>
          <p:cNvSpPr/>
          <p:nvPr userDrawn="1"/>
        </p:nvSpPr>
        <p:spPr>
          <a:xfrm>
            <a:off x="6516216" y="582251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90000"/>
              </a:lnSpc>
            </a:pPr>
            <a:r>
              <a:rPr lang="en-AU" sz="1000" dirty="0">
                <a:solidFill>
                  <a:schemeClr val="bg1"/>
                </a:solidFill>
              </a:rPr>
              <a:t>Australia’s National Science Agency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404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964031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142574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239332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131590"/>
            <a:ext cx="8640958" cy="3070944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267494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41686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131590"/>
            <a:ext cx="4038600" cy="33123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6506635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441685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046566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+ globe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A4BEA-90AA-46F4-829C-BDC63E08A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9831" y="411510"/>
            <a:ext cx="4324338" cy="43204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51520" y="2054777"/>
            <a:ext cx="2016224" cy="1728192"/>
          </a:xfrm>
        </p:spPr>
        <p:txBody>
          <a:bodyPr anchor="b" anchorCtr="0">
            <a:normAutofit/>
          </a:bodyPr>
          <a:lstStyle>
            <a:lvl1pPr algn="l">
              <a:lnSpc>
                <a:spcPct val="90000"/>
              </a:lnSpc>
              <a:defRPr sz="3600" b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267494"/>
            <a:ext cx="720080" cy="72008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3843990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orient="horz" pos="1620">
          <p15:clr>
            <a:srgbClr val="FBAE40"/>
          </p15:clr>
        </p15:guide>
        <p15:guide id="3" pos="5602">
          <p15:clr>
            <a:srgbClr val="FBAE40"/>
          </p15:clr>
        </p15:guide>
        <p15:guide id="4" pos="15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448846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ayou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55556648-49D5-4B5B-92D5-2DB59DEB59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9162000" cy="2577600"/>
          </a:xfrm>
          <a:solidFill>
            <a:schemeClr val="accent1"/>
          </a:solidFill>
          <a:ln>
            <a:noFill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endParaRPr lang="en-AU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1520" y="2859782"/>
            <a:ext cx="7920880" cy="2016224"/>
          </a:xfrm>
        </p:spPr>
        <p:txBody>
          <a:bodyPr/>
          <a:lstStyle>
            <a:lvl1pPr>
              <a:lnSpc>
                <a:spcPct val="85000"/>
              </a:lnSpc>
              <a:spcAft>
                <a:spcPts val="0"/>
              </a:spcAft>
              <a:buFontTx/>
              <a:buNone/>
              <a:defRPr sz="4000" b="0">
                <a:solidFill>
                  <a:schemeClr val="accent3"/>
                </a:solidFill>
              </a:defRPr>
            </a:lvl1pPr>
            <a:lvl2pPr marL="0" indent="0">
              <a:lnSpc>
                <a:spcPct val="85000"/>
              </a:lnSpc>
              <a:spcAft>
                <a:spcPts val="0"/>
              </a:spcAft>
              <a:buNone/>
              <a:defRPr sz="4000" b="0">
                <a:solidFill>
                  <a:schemeClr val="accent2"/>
                </a:solidFill>
              </a:defRPr>
            </a:lvl2pPr>
            <a:lvl3pPr marL="0" indent="0">
              <a:spcBef>
                <a:spcPts val="2200"/>
              </a:spcBef>
              <a:buNone/>
              <a:defRPr b="1">
                <a:solidFill>
                  <a:srgbClr val="00313C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843388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251520" y="1131590"/>
            <a:ext cx="7200800" cy="3600400"/>
          </a:xfrm>
        </p:spPr>
        <p:txBody>
          <a:bodyPr anchor="b" anchorCtr="0"/>
          <a:lstStyle>
            <a:lvl1pPr marL="0" indent="0">
              <a:spcAft>
                <a:spcPts val="0"/>
              </a:spcAft>
              <a:buFontTx/>
              <a:buNone/>
              <a:defRPr sz="4400" b="0">
                <a:solidFill>
                  <a:schemeClr val="accent1"/>
                </a:solidFill>
              </a:defRPr>
            </a:lvl1pPr>
            <a:lvl2pPr marL="0" indent="0">
              <a:lnSpc>
                <a:spcPct val="75000"/>
              </a:lnSpc>
              <a:spcAft>
                <a:spcPts val="850"/>
              </a:spcAft>
              <a:buNone/>
              <a:defRPr sz="4400" b="0">
                <a:solidFill>
                  <a:schemeClr val="bg1"/>
                </a:solidFill>
              </a:defRPr>
            </a:lvl2pPr>
            <a:lvl3pPr marL="0" indent="0">
              <a:buNone/>
              <a:defRPr sz="2200" b="1">
                <a:solidFill>
                  <a:srgbClr val="FFFFFF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726317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579862"/>
            <a:ext cx="6048672" cy="1008112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251521" y="2715766"/>
            <a:ext cx="6048671" cy="576064"/>
          </a:xfrm>
        </p:spPr>
        <p:txBody>
          <a:bodyPr anchor="b" anchorCtr="0">
            <a:noAutofit/>
          </a:bodyPr>
          <a:lstStyle>
            <a:lvl1pPr>
              <a:defRPr sz="3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44" name="Rectangle 43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81552" y="4177358"/>
            <a:ext cx="720080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8952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Option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257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51520" y="3075806"/>
            <a:ext cx="7200800" cy="1623109"/>
          </a:xfrm>
        </p:spPr>
        <p:txBody>
          <a:bodyPr numCol="2" spcCol="360000">
            <a:normAutofit/>
          </a:bodyPr>
          <a:lstStyle>
            <a:lvl1pPr marL="0" indent="0" algn="l">
              <a:lnSpc>
                <a:spcPct val="90000"/>
              </a:lnSpc>
              <a:spcBef>
                <a:spcPts val="3000"/>
              </a:spcBef>
              <a:buNone/>
              <a:defRPr sz="1600" b="1">
                <a:solidFill>
                  <a:schemeClr val="tx1"/>
                </a:solidFill>
              </a:defRPr>
            </a:lvl1pPr>
            <a:lvl2pPr marL="0" indent="0" algn="l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  <a:buNone/>
              <a:defRPr sz="1600">
                <a:solidFill>
                  <a:schemeClr val="tx1"/>
                </a:solidFill>
              </a:defRPr>
            </a:lvl2pPr>
            <a:lvl3pPr marL="266400" indent="-266400" algn="l">
              <a:lnSpc>
                <a:spcPct val="90000"/>
              </a:lnSpc>
              <a:spcBef>
                <a:spcPts val="0"/>
              </a:spcBef>
              <a:buNone/>
              <a:tabLst>
                <a:tab pos="356400" algn="l"/>
              </a:tabLst>
              <a:defRPr sz="1600">
                <a:solidFill>
                  <a:schemeClr val="tx1"/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251520" y="4850173"/>
            <a:ext cx="2385416" cy="1384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AU" sz="1000" dirty="0">
                <a:solidFill>
                  <a:schemeClr val="accent3"/>
                </a:solidFill>
              </a:rPr>
              <a:t>Australia’s National Science Agency</a:t>
            </a:r>
          </a:p>
        </p:txBody>
      </p:sp>
    </p:spTree>
    <p:extLst>
      <p:ext uri="{BB962C8B-B14F-4D97-AF65-F5344CB8AC3E}">
        <p14:creationId xmlns:p14="http://schemas.microsoft.com/office/powerpoint/2010/main" val="1120666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09613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- dar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2426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numCol="2" spcCol="360000"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46466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1707654"/>
            <a:ext cx="8640958" cy="3024336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61850" y="843558"/>
            <a:ext cx="8630630" cy="63990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800" b="0">
                <a:solidFill>
                  <a:schemeClr val="accent3"/>
                </a:solidFill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None/>
              <a:defRPr sz="2200" b="0">
                <a:solidFill>
                  <a:schemeClr val="accent2"/>
                </a:solidFill>
              </a:defRPr>
            </a:lvl2pPr>
            <a:lvl3pPr>
              <a:buNone/>
              <a:defRPr sz="2800">
                <a:solidFill>
                  <a:srgbClr val="00A9CE"/>
                </a:solidFill>
              </a:defRPr>
            </a:lvl3pPr>
            <a:lvl4pPr>
              <a:buNone/>
              <a:defRPr sz="2800">
                <a:solidFill>
                  <a:srgbClr val="00A9CE"/>
                </a:solidFill>
              </a:defRPr>
            </a:lvl4pPr>
            <a:lvl5pPr>
              <a:buNone/>
              <a:defRPr sz="2800">
                <a:solidFill>
                  <a:srgbClr val="00A9CE"/>
                </a:solidFill>
              </a:defRPr>
            </a:lvl5pPr>
          </a:lstStyle>
          <a:p>
            <a:pPr lvl="0"/>
            <a:r>
              <a:rPr lang="en-US" dirty="0"/>
              <a:t>Click to edit Master title style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983121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4295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047122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ith cataly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572000" y="0"/>
            <a:ext cx="4572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4038600" cy="6393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152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38700" y="1665854"/>
            <a:ext cx="4038600" cy="306613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1371" y="4878250"/>
            <a:ext cx="3688750" cy="95510"/>
          </a:xfrm>
        </p:spPr>
        <p:txBody>
          <a:bodyPr/>
          <a:lstStyle/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61925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1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805458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1550788"/>
            <a:ext cx="8640958" cy="318120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520" y="195486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35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96" r:id="rId2"/>
    <p:sldLayoutId id="2147483703" r:id="rId3"/>
    <p:sldLayoutId id="2147483655" r:id="rId4"/>
    <p:sldLayoutId id="2147483704" r:id="rId5"/>
    <p:sldLayoutId id="2147483680" r:id="rId6"/>
    <p:sldLayoutId id="2147483679" r:id="rId7"/>
    <p:sldLayoutId id="2147483661" r:id="rId8"/>
    <p:sldLayoutId id="2147483702" r:id="rId9"/>
    <p:sldLayoutId id="2147483706" r:id="rId10"/>
    <p:sldLayoutId id="2147483698" r:id="rId11"/>
    <p:sldLayoutId id="2147483699" r:id="rId12"/>
    <p:sldLayoutId id="2147483663" r:id="rId13"/>
    <p:sldLayoutId id="2147483707" r:id="rId14"/>
    <p:sldLayoutId id="2147483664" r:id="rId15"/>
    <p:sldLayoutId id="2147483667" r:id="rId16"/>
    <p:sldLayoutId id="2147483665" r:id="rId17"/>
    <p:sldLayoutId id="2147483682" r:id="rId18"/>
    <p:sldLayoutId id="2147483681" r:id="rId19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520" y="242243"/>
            <a:ext cx="8640960" cy="63936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1370" y="4878250"/>
            <a:ext cx="6083845" cy="93206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accent3"/>
                </a:solidFill>
              </a:defRPr>
            </a:lvl1pPr>
          </a:lstStyle>
          <a:p>
            <a:r>
              <a:rPr lang="en-AU"/>
              <a:t>Presentation title  |  Presenter name</a:t>
            </a:r>
            <a:endParaRPr lang="en-AU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253577" y="4878250"/>
            <a:ext cx="288789" cy="9551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2ABE124A-B5C5-46E0-B944-45307B126769}" type="slidenum">
              <a:rPr lang="en-AU" smtClean="0"/>
              <a:pPr/>
              <a:t>‹#›</a:t>
            </a:fld>
            <a:r>
              <a:rPr lang="en-AU"/>
              <a:t>  |</a:t>
            </a:r>
            <a:endParaRPr lang="en-AU" dirty="0"/>
          </a:p>
        </p:txBody>
      </p:sp>
      <p:sp>
        <p:nvSpPr>
          <p:cNvPr id="36" name="AutoShape 4"/>
          <p:cNvSpPr>
            <a:spLocks noChangeAspect="1" noChangeArrowheads="1" noTextEdit="1"/>
          </p:cNvSpPr>
          <p:nvPr userDrawn="1"/>
        </p:nvSpPr>
        <p:spPr bwMode="auto">
          <a:xfrm>
            <a:off x="3178" y="2494956"/>
            <a:ext cx="9161463" cy="60126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38" name="Rectangle 7"/>
          <p:cNvSpPr>
            <a:spLocks noChangeArrowheads="1"/>
          </p:cNvSpPr>
          <p:nvPr userDrawn="1"/>
        </p:nvSpPr>
        <p:spPr bwMode="auto">
          <a:xfrm>
            <a:off x="12701" y="2728318"/>
            <a:ext cx="9142412" cy="367903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defRPr/>
            </a:pPr>
            <a:endParaRPr lang="en-AU"/>
          </a:p>
        </p:txBody>
      </p:sp>
      <p:sp>
        <p:nvSpPr>
          <p:cNvPr id="44" name="Rectangle 84"/>
          <p:cNvSpPr>
            <a:spLocks noChangeArrowheads="1"/>
          </p:cNvSpPr>
          <p:nvPr/>
        </p:nvSpPr>
        <p:spPr bwMode="auto">
          <a:xfrm>
            <a:off x="1591" y="2719984"/>
            <a:ext cx="9167813" cy="408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9813" y="4561859"/>
            <a:ext cx="442169" cy="44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73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7" r:id="rId2"/>
    <p:sldLayoutId id="2147483701" r:id="rId3"/>
    <p:sldLayoutId id="2147483685" r:id="rId4"/>
    <p:sldLayoutId id="2147483705" r:id="rId5"/>
    <p:sldLayoutId id="2147483686" r:id="rId6"/>
    <p:sldLayoutId id="2147483687" r:id="rId7"/>
    <p:sldLayoutId id="2147483688" r:id="rId8"/>
    <p:sldLayoutId id="2147483689" r:id="rId9"/>
    <p:sldLayoutId id="2147483708" r:id="rId10"/>
    <p:sldLayoutId id="2147483690" r:id="rId11"/>
    <p:sldLayoutId id="2147483691" r:id="rId12"/>
    <p:sldLayoutId id="2147483692" r:id="rId13"/>
    <p:sldLayoutId id="2147483693" r:id="rId14"/>
    <p:sldLayoutId id="2147483694" r:id="rId1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16000" indent="-2160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396000" indent="-1800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8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64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16000" algn="l" defTabSz="914400" rtl="0" eaLnBrk="1" latinLnBrk="0" hangingPunct="1">
        <a:lnSpc>
          <a:spcPct val="90000"/>
        </a:lnSpc>
        <a:spcBef>
          <a:spcPts val="600"/>
        </a:spcBef>
        <a:buFont typeface="Calibri" pitchFamily="34" charset="0"/>
        <a:buChar char="•"/>
        <a:tabLst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diagramLayout" Target="../diagrams/layout3.xml"/><Relationship Id="rId7" Type="http://schemas.openxmlformats.org/officeDocument/2006/relationships/image" Target="../media/image4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3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Bioinformatics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8FC2E-97DB-4FD0-9FD5-79AB6B4B7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Like cooking, but with data!</a:t>
            </a:r>
            <a:endParaRPr lang="en-GB" dirty="0"/>
          </a:p>
        </p:txBody>
      </p:sp>
      <p:sp>
        <p:nvSpPr>
          <p:cNvPr id="16" name="Footer Placeholder 2"/>
          <p:cNvSpPr txBox="1">
            <a:spLocks/>
          </p:cNvSpPr>
          <p:nvPr/>
        </p:nvSpPr>
        <p:spPr bwMode="auto">
          <a:xfrm>
            <a:off x="251521" y="4263938"/>
            <a:ext cx="36004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400" dirty="0">
                <a:latin typeface="Calibri" pitchFamily="34" charset="0"/>
              </a:rPr>
              <a:t>Yi Jin LIEW  |  22 Jul 2022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82562A-4FF2-4ED4-8BB3-A53FB84A94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860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62C754-5413-4266-BE81-ABE5D3A19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Research Scientist: CSIRO</a:t>
            </a:r>
          </a:p>
        </p:txBody>
      </p:sp>
      <p:pic>
        <p:nvPicPr>
          <p:cNvPr id="7170" name="Picture 2" descr="Image result for biomarker">
            <a:extLst>
              <a:ext uri="{FF2B5EF4-FFF2-40B4-BE49-F238E27FC236}">
                <a16:creationId xmlns:a16="http://schemas.microsoft.com/office/drawing/2014/main" id="{47443ABD-0B62-4540-80AA-EE6AA9B2DD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5594" y="1923678"/>
            <a:ext cx="7232811" cy="2321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9EBB6E2E-5523-4D61-8BBA-99C483B89E37}"/>
              </a:ext>
            </a:extLst>
          </p:cNvPr>
          <p:cNvSpPr txBox="1">
            <a:spLocks/>
          </p:cNvSpPr>
          <p:nvPr/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 am a </a:t>
            </a:r>
            <a:r>
              <a:rPr lang="en-GB" b="1" dirty="0"/>
              <a:t>bioinformatician</a:t>
            </a:r>
            <a:r>
              <a:rPr lang="en-GB" dirty="0"/>
              <a:t> discovering </a:t>
            </a:r>
            <a:r>
              <a:rPr lang="en-GB" b="1" dirty="0"/>
              <a:t>biomarkers</a:t>
            </a:r>
            <a:r>
              <a:rPr lang="en-GB" dirty="0"/>
              <a:t> for disease (Molecular Diagnostics group within </a:t>
            </a:r>
            <a:r>
              <a:rPr lang="en-GB"/>
              <a:t>Human Health program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72884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14F1F0F-75AF-473C-844F-927FBBC703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b="1" dirty="0"/>
              <a:t>write code </a:t>
            </a:r>
            <a:r>
              <a:rPr lang="en-GB" dirty="0"/>
              <a:t>(after staring at the screen for a long time)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9DD384-01CB-47D2-BC2A-3FA278E60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day-to-day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F24CC5-AA35-4699-BFB0-F1C339825F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584" y="1419622"/>
            <a:ext cx="6804248" cy="343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34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A44E79-12D0-4D9C-BC82-08954FED7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</a:t>
            </a:r>
            <a:r>
              <a:rPr lang="en-GB" b="1" dirty="0"/>
              <a:t>make pretty pictures </a:t>
            </a:r>
            <a:r>
              <a:rPr lang="en-GB" dirty="0"/>
              <a:t>to identify patterns in the data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DD611F-66F8-460C-8764-818BA729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day-to-day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1168D-6EDB-4793-BD45-4AEE4143E0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3676" y="1491630"/>
            <a:ext cx="4256647" cy="35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74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E28A16C-6E61-488F-B9E1-6FEAD5C93C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write long-winded </a:t>
            </a:r>
            <a:r>
              <a:rPr lang="en-GB" b="1" dirty="0"/>
              <a:t>reports on my observations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6D3138-3729-4C09-9891-1D6D34495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My day-to-day stuff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101B39-F011-4809-B7F4-521D4D032D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352"/>
          <a:stretch/>
        </p:blipFill>
        <p:spPr>
          <a:xfrm>
            <a:off x="1382844" y="1491630"/>
            <a:ext cx="6378312" cy="32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86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91F03C-F24F-4F81-B401-A7A1146C20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Knowledge: solid grounding in</a:t>
            </a:r>
          </a:p>
          <a:p>
            <a:pPr lvl="1"/>
            <a:r>
              <a:rPr lang="en-GB" dirty="0"/>
              <a:t>Biology</a:t>
            </a:r>
          </a:p>
          <a:p>
            <a:pPr lvl="1"/>
            <a:r>
              <a:rPr lang="en-GB" dirty="0"/>
              <a:t>Mathematics (!!!)</a:t>
            </a:r>
          </a:p>
          <a:p>
            <a:pPr lvl="1"/>
            <a:r>
              <a:rPr lang="en-GB" dirty="0"/>
              <a:t>English (!!!!!)</a:t>
            </a:r>
          </a:p>
          <a:p>
            <a:r>
              <a:rPr lang="en-GB" dirty="0"/>
              <a:t>Soft skills: like all other jobs, try to be good at</a:t>
            </a:r>
          </a:p>
          <a:p>
            <a:pPr lvl="1"/>
            <a:r>
              <a:rPr lang="en-GB" dirty="0"/>
              <a:t>Interpersonal skills</a:t>
            </a:r>
          </a:p>
          <a:p>
            <a:pPr lvl="1"/>
            <a:r>
              <a:rPr lang="en-GB" dirty="0"/>
              <a:t>Explaining stuff</a:t>
            </a:r>
          </a:p>
          <a:p>
            <a:pPr lvl="1"/>
            <a:r>
              <a:rPr lang="en-GB" dirty="0"/>
              <a:t>Work hard</a:t>
            </a:r>
          </a:p>
          <a:p>
            <a:r>
              <a:rPr lang="en-GB" dirty="0"/>
              <a:t>Above all, stay </a:t>
            </a:r>
            <a:r>
              <a:rPr lang="en-GB" b="1" dirty="0"/>
              <a:t>CURIOUS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701166-F6F8-4B70-83C0-CC4725688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needed to be a bioinformatician?</a:t>
            </a:r>
          </a:p>
        </p:txBody>
      </p:sp>
    </p:spTree>
    <p:extLst>
      <p:ext uri="{BB962C8B-B14F-4D97-AF65-F5344CB8AC3E}">
        <p14:creationId xmlns:p14="http://schemas.microsoft.com/office/powerpoint/2010/main" val="1560972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52A0E4-DB86-4D0C-A2E1-A455BC33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Hidden scientific perk</a:t>
            </a:r>
          </a:p>
        </p:txBody>
      </p:sp>
      <p:pic>
        <p:nvPicPr>
          <p:cNvPr id="1026" name="Picture 2" descr="http://www.phdcomics.com/comics/archive/phd101711s.gif">
            <a:extLst>
              <a:ext uri="{FF2B5EF4-FFF2-40B4-BE49-F238E27FC236}">
                <a16:creationId xmlns:a16="http://schemas.microsoft.com/office/drawing/2014/main" id="{DEC2D823-BAEB-411F-AC86-042FA0FE295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78" r="2273"/>
          <a:stretch/>
        </p:blipFill>
        <p:spPr bwMode="auto">
          <a:xfrm>
            <a:off x="0" y="1199776"/>
            <a:ext cx="9144000" cy="302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2472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82136-C788-47C8-8E98-5DAA1EF8E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b="1" dirty="0"/>
              <a:t>Main</a:t>
            </a:r>
          </a:p>
          <a:p>
            <a:r>
              <a:rPr lang="en-AU" dirty="0"/>
              <a:t>Four course meal</a:t>
            </a:r>
          </a:p>
        </p:txBody>
      </p:sp>
    </p:spTree>
    <p:extLst>
      <p:ext uri="{BB962C8B-B14F-4D97-AF65-F5344CB8AC3E}">
        <p14:creationId xmlns:p14="http://schemas.microsoft.com/office/powerpoint/2010/main" val="3594341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course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00B0F0"/>
                </a:solidFill>
              </a:rPr>
              <a:t>DATA</a:t>
            </a:r>
            <a:r>
              <a:rPr lang="en-GB" dirty="0"/>
              <a:t>: the base of the dish</a:t>
            </a:r>
            <a:endParaRPr lang="en-GB" dirty="0">
              <a:solidFill>
                <a:srgbClr val="C00000"/>
              </a:solidFill>
            </a:endParaRPr>
          </a:p>
          <a:p>
            <a:pPr lvl="1"/>
            <a:r>
              <a:rPr lang="en-GB" dirty="0"/>
              <a:t>Importance of great ingredients</a:t>
            </a: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pPr lvl="1"/>
            <a:endParaRPr lang="en-GB" dirty="0">
              <a:solidFill>
                <a:srgbClr val="C00000"/>
              </a:solidFill>
            </a:endParaRPr>
          </a:p>
          <a:p>
            <a:r>
              <a:rPr lang="en-GB" dirty="0">
                <a:solidFill>
                  <a:srgbClr val="00B050"/>
                </a:solidFill>
              </a:rPr>
              <a:t>COMP</a:t>
            </a:r>
            <a:r>
              <a:rPr lang="en-GB" dirty="0"/>
              <a:t>UTING: processing the ingredients</a:t>
            </a:r>
          </a:p>
          <a:p>
            <a:pPr lvl="1"/>
            <a:r>
              <a:rPr lang="en-GB" dirty="0"/>
              <a:t>Cut? Garotte? Slice?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E60482-18C7-4116-9149-801C53246D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MATH</a:t>
            </a:r>
            <a:r>
              <a:rPr lang="en-GB" dirty="0"/>
              <a:t>EMATICS: taste-tasting</a:t>
            </a:r>
          </a:p>
          <a:p>
            <a:pPr lvl="1"/>
            <a:r>
              <a:rPr lang="en-GB" dirty="0"/>
              <a:t>Is it good, or SIGNIFICANTLY good?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>
                <a:solidFill>
                  <a:srgbClr val="C00000"/>
                </a:solidFill>
              </a:rPr>
              <a:t>BIO</a:t>
            </a:r>
            <a:r>
              <a:rPr lang="en-GB" dirty="0"/>
              <a:t>LOGY: presenting the dish</a:t>
            </a:r>
          </a:p>
          <a:p>
            <a:pPr lvl="1"/>
            <a:r>
              <a:rPr lang="en-GB" dirty="0"/>
              <a:t>A5 Wagyu sucks, if customer wanted scrambled eggs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8433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73DD039-6AB1-4768-A150-0A9BD72C276A}"/>
              </a:ext>
            </a:extLst>
          </p:cNvPr>
          <p:cNvSpPr txBox="1"/>
          <p:nvPr/>
        </p:nvSpPr>
        <p:spPr>
          <a:xfrm>
            <a:off x="2263775" y="1786920"/>
            <a:ext cx="461645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Maiandra GD" panose="020E0502030308020204" pitchFamily="34" charset="0"/>
              </a:rPr>
              <a:t>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2452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Garbage in, garbage out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F0C0D4-09DF-4CCD-A7F0-BE74F0554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977" y="912862"/>
            <a:ext cx="6314045" cy="42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502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Bioinformatics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5F08FC2E-97DB-4FD0-9FD5-79AB6B4B76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Like cooking, but with data!</a:t>
            </a:r>
            <a:endParaRPr lang="en-GB" dirty="0"/>
          </a:p>
        </p:txBody>
      </p:sp>
      <p:sp>
        <p:nvSpPr>
          <p:cNvPr id="16" name="Footer Placeholder 2"/>
          <p:cNvSpPr txBox="1">
            <a:spLocks/>
          </p:cNvSpPr>
          <p:nvPr/>
        </p:nvSpPr>
        <p:spPr bwMode="auto">
          <a:xfrm>
            <a:off x="251521" y="4263938"/>
            <a:ext cx="3600400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en-AU" sz="1400" dirty="0">
                <a:latin typeface="Calibri" pitchFamily="34" charset="0"/>
              </a:rPr>
              <a:t>Yi Jin LIEW  |  22 Jul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C78142-C33F-40B4-B788-6A3B83C212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200" y="0"/>
            <a:ext cx="41148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66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Data-driven hypotheses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E0AA2EC-ADC7-4194-A2DF-F97EE9ABD39F}"/>
              </a:ext>
            </a:extLst>
          </p:cNvPr>
          <p:cNvGraphicFramePr/>
          <p:nvPr/>
        </p:nvGraphicFramePr>
        <p:xfrm>
          <a:off x="2363666" y="1131590"/>
          <a:ext cx="4416668" cy="3679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7923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6708C4-BADE-4B4E-BB68-36C025633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generated from experiments</a:t>
            </a:r>
          </a:p>
        </p:txBody>
      </p:sp>
      <p:pic>
        <p:nvPicPr>
          <p:cNvPr id="1026" name="Picture 2" descr="A lab notebook example.">
            <a:extLst>
              <a:ext uri="{FF2B5EF4-FFF2-40B4-BE49-F238E27FC236}">
                <a16:creationId xmlns:a16="http://schemas.microsoft.com/office/drawing/2014/main" id="{17B5C731-5222-4B32-B22E-52348099DCD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2406" y="1131590"/>
            <a:ext cx="4515743" cy="338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7">
            <a:extLst>
              <a:ext uri="{FF2B5EF4-FFF2-40B4-BE49-F238E27FC236}">
                <a16:creationId xmlns:a16="http://schemas.microsoft.com/office/drawing/2014/main" id="{445AD31B-E4E9-4285-87C1-B59E443152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9838"/>
          <a:stretch/>
        </p:blipFill>
        <p:spPr>
          <a:xfrm>
            <a:off x="4825902" y="1131590"/>
            <a:ext cx="4125692" cy="3386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417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study: DNA 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3681524"/>
            <a:ext cx="7765322" cy="1188133"/>
          </a:xfrm>
        </p:spPr>
        <p:txBody>
          <a:bodyPr>
            <a:norm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en-GB" dirty="0"/>
              <a:t>Sanger sequencer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Next-generation sequencing (Illumina / </a:t>
            </a:r>
            <a:r>
              <a:rPr lang="en-GB" dirty="0" err="1">
                <a:sym typeface="Wingdings" panose="05000000000000000000" pitchFamily="2" charset="2"/>
              </a:rPr>
              <a:t>SOLiD</a:t>
            </a:r>
            <a:r>
              <a:rPr lang="en-GB" dirty="0">
                <a:sym typeface="Wingdings" panose="05000000000000000000" pitchFamily="2" charset="2"/>
              </a:rPr>
              <a:t> / 454) </a:t>
            </a:r>
          </a:p>
          <a:p>
            <a:pPr marL="385763" indent="-385763">
              <a:buFont typeface="+mj-lt"/>
              <a:buAutoNum type="arabicPeriod"/>
            </a:pPr>
            <a:r>
              <a:rPr lang="en-GB" dirty="0">
                <a:sym typeface="Wingdings" panose="05000000000000000000" pitchFamily="2" charset="2"/>
              </a:rPr>
              <a:t>Single molecule sequencing (PacBio / ONT)</a:t>
            </a:r>
            <a:endParaRPr lang="en-GB" dirty="0"/>
          </a:p>
        </p:txBody>
      </p:sp>
      <p:pic>
        <p:nvPicPr>
          <p:cNvPr id="9218" name="Picture 2" descr="File:DNA-Sequencers from Flickr 57080968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7071" y="1284260"/>
            <a:ext cx="3042791" cy="2080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upload.wikimedia.org/wikipedia/commons/thumb/9/9a/Illumina_HiSeq_2500.jpg/1280px-Illumina_HiSeq_2500.jp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9124" y="1284260"/>
            <a:ext cx="2648750" cy="206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c/ce/PacBio_RSII_2.jpg">
            <a:extLst>
              <a:ext uri="{FF2B5EF4-FFF2-40B4-BE49-F238E27FC236}">
                <a16:creationId xmlns:a16="http://schemas.microsoft.com/office/drawing/2014/main" id="{00E2D457-04DA-49F0-A828-B008542DF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10241" y="1277685"/>
            <a:ext cx="2820462" cy="208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568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Case study: exponential growth in computing power</a:t>
            </a:r>
          </a:p>
        </p:txBody>
      </p:sp>
      <p:pic>
        <p:nvPicPr>
          <p:cNvPr id="1026" name="Picture 2" descr="https://upload.wikimedia.org/wikipedia/commons/6/62/Moore%27s_Law_over_120_Years.png">
            <a:extLst>
              <a:ext uri="{FF2B5EF4-FFF2-40B4-BE49-F238E27FC236}">
                <a16:creationId xmlns:a16="http://schemas.microsoft.com/office/drawing/2014/main" id="{38AD89AF-AB12-4B4C-92F0-55BED091CE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61610" y="881608"/>
            <a:ext cx="7020780" cy="410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48247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overall DNA sequencing cost</a:t>
            </a:r>
          </a:p>
        </p:txBody>
      </p:sp>
      <p:pic>
        <p:nvPicPr>
          <p:cNvPr id="10242" name="Picture 2" descr="http://upload.wikimedia.org/wikipedia/commons/thumb/e/e7/Historic_cost_of_sequencing_a_human_genome.svg/450px-Historic_cost_of_sequencing_a_human_genome.svg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 bwMode="auto">
          <a:xfrm>
            <a:off x="2040024" y="951706"/>
            <a:ext cx="5063952" cy="417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960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Case study: Explosive growth in DNA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5061387-760E-4F54-ADC1-96FA2979EF0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068" y="904279"/>
            <a:ext cx="6981864" cy="414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4653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7E7A06-0F5B-40AC-8C68-10342DF5EDB0}"/>
              </a:ext>
            </a:extLst>
          </p:cNvPr>
          <p:cNvSpPr txBox="1"/>
          <p:nvPr/>
        </p:nvSpPr>
        <p:spPr>
          <a:xfrm>
            <a:off x="2286000" y="17869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00B050"/>
                </a:solidFill>
                <a:effectLst/>
                <a:latin typeface="Maiandra GD" panose="020E0502030308020204" pitchFamily="34" charset="0"/>
              </a:rPr>
              <a:t>COMP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5608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Bioinformatics = </a:t>
            </a:r>
            <a:r>
              <a:rPr lang="en-GB" b="1" dirty="0"/>
              <a:t>bio</a:t>
            </a:r>
            <a:r>
              <a:rPr lang="en-GB" dirty="0"/>
              <a:t>logy + computing (</a:t>
            </a:r>
            <a:r>
              <a:rPr lang="en-GB" b="1" dirty="0"/>
              <a:t>informatics</a:t>
            </a:r>
            <a:r>
              <a:rPr lang="en-GB" dirty="0"/>
              <a:t>)</a:t>
            </a:r>
          </a:p>
          <a:p>
            <a:r>
              <a:rPr lang="en-GB" dirty="0"/>
              <a:t>Earliest bioinformatics problems were:</a:t>
            </a:r>
          </a:p>
          <a:p>
            <a:pPr lvl="1"/>
            <a:r>
              <a:rPr lang="en-GB" dirty="0"/>
              <a:t>Aligning protein sequences (protein sequencing pioneered 1950s)</a:t>
            </a:r>
          </a:p>
          <a:p>
            <a:pPr lvl="1"/>
            <a:r>
              <a:rPr lang="en-GB" dirty="0"/>
              <a:t>Studying bacteriophage genomes (DNA sequencing pioneered 1970s), reinforced concepts of codons, open reading frames etc.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Bioinformatics (= computational biology)</a:t>
            </a:r>
          </a:p>
        </p:txBody>
      </p:sp>
      <p:pic>
        <p:nvPicPr>
          <p:cNvPr id="5122" name="Picture 2" descr="Frederick Sanger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426"/>
          <a:stretch/>
        </p:blipFill>
        <p:spPr bwMode="auto">
          <a:xfrm>
            <a:off x="6732240" y="2571750"/>
            <a:ext cx="1530311" cy="1893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085120" y="4464858"/>
            <a:ext cx="11774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350" dirty="0"/>
              <a:t>Fred Sanger</a:t>
            </a:r>
            <a:br>
              <a:rPr lang="en-GB" sz="1350" dirty="0"/>
            </a:br>
            <a:r>
              <a:rPr lang="en-GB" sz="1350" dirty="0"/>
              <a:t>(1918 – 2013)</a:t>
            </a:r>
          </a:p>
        </p:txBody>
      </p:sp>
      <p:pic>
        <p:nvPicPr>
          <p:cNvPr id="2050" name="Picture 2" descr="Codon">
            <a:extLst>
              <a:ext uri="{FF2B5EF4-FFF2-40B4-BE49-F238E27FC236}">
                <a16:creationId xmlns:a16="http://schemas.microsoft.com/office/drawing/2014/main" id="{132F8F66-38F3-4073-9226-0C7FFA87B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79512" y="2931790"/>
            <a:ext cx="5832648" cy="1347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85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bioinformatics run on Linux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A82FACA-605A-4178-9421-F2505725E9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47664" y="1275606"/>
            <a:ext cx="6048672" cy="293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954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Bioinformaticians are the 1%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Bioinformatics programs are </a:t>
            </a:r>
            <a:r>
              <a:rPr lang="en-GB" b="1" dirty="0"/>
              <a:t>PREDOMINANTLY</a:t>
            </a:r>
            <a:r>
              <a:rPr lang="en-GB" dirty="0"/>
              <a:t> written for Linux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Openness: anyone can read source code of bioinformatics software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433FA0-8338-412D-BB9E-46A7DB9D2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8166" y="2409732"/>
            <a:ext cx="4207669" cy="2607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54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4018AFB-C6E7-406A-8C27-C91DBE796E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83998" y="159482"/>
            <a:ext cx="3858145" cy="4824536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AU" b="1" dirty="0">
                <a:latin typeface="Maiandra GD" panose="020E0502030308020204" pitchFamily="34" charset="0"/>
              </a:rPr>
              <a:t>STARTER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My journey</a:t>
            </a:r>
          </a:p>
          <a:p>
            <a:pPr marL="0" indent="0" algn="ctr">
              <a:buNone/>
            </a:pPr>
            <a:r>
              <a:rPr lang="en-AU" b="1" dirty="0">
                <a:latin typeface="Maiandra GD" panose="020E0502030308020204" pitchFamily="34" charset="0"/>
              </a:rPr>
              <a:t>MAIN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Data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Comp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Math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Bio</a:t>
            </a:r>
          </a:p>
          <a:p>
            <a:pPr marL="0" indent="0" algn="ctr">
              <a:buNone/>
            </a:pPr>
            <a:r>
              <a:rPr lang="en-AU" b="1" dirty="0">
                <a:latin typeface="Maiandra GD" panose="020E0502030308020204" pitchFamily="34" charset="0"/>
              </a:rPr>
              <a:t>DESSERT</a:t>
            </a:r>
          </a:p>
          <a:p>
            <a:pPr marL="0" indent="0" algn="ctr">
              <a:buNone/>
            </a:pPr>
            <a:r>
              <a:rPr lang="en-AU" dirty="0">
                <a:solidFill>
                  <a:schemeClr val="accent1"/>
                </a:solidFill>
              </a:rPr>
              <a:t>Questions/Demo/Freestyle</a:t>
            </a:r>
          </a:p>
        </p:txBody>
      </p:sp>
      <p:pic>
        <p:nvPicPr>
          <p:cNvPr id="12" name="Content Placeholder 11" descr="A picture containing text, key&#10;&#10;Description automatically generated">
            <a:extLst>
              <a:ext uri="{FF2B5EF4-FFF2-40B4-BE49-F238E27FC236}">
                <a16:creationId xmlns:a16="http://schemas.microsoft.com/office/drawing/2014/main" id="{1B10E7A2-01E0-42DA-8BFF-E070DDC74E7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63688" y="1386953"/>
            <a:ext cx="2160241" cy="2369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84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Bioinformaticians are the 1%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Bioinformatics programs are </a:t>
            </a:r>
            <a:r>
              <a:rPr lang="en-GB" b="1" dirty="0"/>
              <a:t>PREDOMINANTLY</a:t>
            </a:r>
            <a:r>
              <a:rPr lang="en-GB" dirty="0"/>
              <a:t> written for Linux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Supercomputers worldwide run Linux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034B841-DF9A-42A2-9C7C-6A9F19DB90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6274" y="1995686"/>
            <a:ext cx="5071451" cy="304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7427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Bioinformaticians are the 1%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Bioinformatics programs are </a:t>
            </a:r>
            <a:r>
              <a:rPr lang="en-GB" b="1" dirty="0"/>
              <a:t>PREDOMINANTLY</a:t>
            </a:r>
            <a:r>
              <a:rPr lang="en-GB" dirty="0"/>
              <a:t> written for Linux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Ease at manipulating large files: nowadays, files &gt; 1 GB are extremely common. Handling large files in Windows/OS X is extremely clunky!</a:t>
            </a:r>
          </a:p>
          <a:p>
            <a:pPr lvl="1"/>
            <a:r>
              <a:rPr lang="en-GB" dirty="0"/>
              <a:t>Programming philosophy: </a:t>
            </a:r>
            <a:r>
              <a:rPr lang="en-GB" b="1" dirty="0"/>
              <a:t>modular </a:t>
            </a:r>
            <a:r>
              <a:rPr lang="en-GB" dirty="0"/>
              <a:t>vs </a:t>
            </a:r>
            <a:r>
              <a:rPr lang="en-GB" b="1" dirty="0"/>
              <a:t>monolithic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628047" y="4757242"/>
            <a:ext cx="14219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b="1" dirty="0"/>
              <a:t>Windows/OS X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24843" y="4757242"/>
            <a:ext cx="14219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b="1" dirty="0"/>
              <a:t>Linux</a:t>
            </a:r>
          </a:p>
        </p:txBody>
      </p:sp>
      <p:pic>
        <p:nvPicPr>
          <p:cNvPr id="1026" name="Picture 2" descr="Image result for brick">
            <a:extLst>
              <a:ext uri="{FF2B5EF4-FFF2-40B4-BE49-F238E27FC236}">
                <a16:creationId xmlns:a16="http://schemas.microsoft.com/office/drawing/2014/main" id="{37D923FB-0579-488E-8810-46D91E2C3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2239" y="2933322"/>
            <a:ext cx="1761660" cy="176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pyramids">
            <a:extLst>
              <a:ext uri="{FF2B5EF4-FFF2-40B4-BE49-F238E27FC236}">
                <a16:creationId xmlns:a16="http://schemas.microsoft.com/office/drawing/2014/main" id="{7699C4E2-7C31-45A8-81C9-FEEB939D4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51287" y="2929857"/>
            <a:ext cx="2975423" cy="18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9085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swcarpentry.github.io/shell-novice/fig/redirects-and-pipes.png">
            <a:extLst>
              <a:ext uri="{FF2B5EF4-FFF2-40B4-BE49-F238E27FC236}">
                <a16:creationId xmlns:a16="http://schemas.microsoft.com/office/drawing/2014/main" id="{949B5802-39AF-455B-9EC3-FB8B39106B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71186" y="2955879"/>
            <a:ext cx="6801629" cy="135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Bioinformaticians are the 1%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Bioinformatics programs are </a:t>
            </a:r>
            <a:r>
              <a:rPr lang="en-GB" b="1" dirty="0"/>
              <a:t>PREDOMINANTLY</a:t>
            </a:r>
            <a:r>
              <a:rPr lang="en-GB" dirty="0"/>
              <a:t> written for Linux</a:t>
            </a:r>
          </a:p>
          <a:p>
            <a:r>
              <a:rPr lang="en-GB" dirty="0"/>
              <a:t>Why?</a:t>
            </a:r>
          </a:p>
          <a:p>
            <a:pPr lvl="1"/>
            <a:r>
              <a:rPr lang="en-GB" dirty="0"/>
              <a:t>Text input/output, not silly proprietary filetypes (try opening a Word document in TextEdit/Notepad)</a:t>
            </a:r>
          </a:p>
          <a:p>
            <a:pPr lvl="1"/>
            <a:r>
              <a:rPr lang="en-GB" dirty="0"/>
              <a:t>Piping: output of a tool can be “piped” as the input into another tool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21712" y="4193236"/>
            <a:ext cx="529258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50" dirty="0"/>
              <a:t>When </a:t>
            </a:r>
            <a:r>
              <a:rPr lang="en-GB" sz="1350" dirty="0" err="1"/>
              <a:t>bioinformaticians</a:t>
            </a:r>
            <a:r>
              <a:rPr lang="en-GB" sz="1350" dirty="0"/>
              <a:t> put several programs together to produce the desired output, they say they’ve built a “</a:t>
            </a:r>
            <a:r>
              <a:rPr lang="en-GB" sz="1350" b="1" dirty="0"/>
              <a:t>pipeline</a:t>
            </a:r>
            <a:r>
              <a:rPr lang="en-GB" sz="13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63599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3ED5B-F9F2-4A89-BCCC-6B95DE188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Heavy lifting done in command-line, not GUI</a:t>
            </a:r>
          </a:p>
        </p:txBody>
      </p:sp>
      <p:pic>
        <p:nvPicPr>
          <p:cNvPr id="7" name="Picture 2" descr="https://upload.wikimedia.org/wikipedia/en/1/15/Windows_3.0_workspace.png">
            <a:extLst>
              <a:ext uri="{FF2B5EF4-FFF2-40B4-BE49-F238E27FC236}">
                <a16:creationId xmlns:a16="http://schemas.microsoft.com/office/drawing/2014/main" id="{CC6B85CF-05BA-4C4E-AB4B-6360151C5D2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153" y="1275606"/>
            <a:ext cx="422446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command line">
            <a:extLst>
              <a:ext uri="{FF2B5EF4-FFF2-40B4-BE49-F238E27FC236}">
                <a16:creationId xmlns:a16="http://schemas.microsoft.com/office/drawing/2014/main" id="{8C3C1522-D90C-45E0-84BA-EBC78EAF0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0232" y="2674505"/>
            <a:ext cx="3144617" cy="2096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Image result for ubuntu command line">
            <a:extLst>
              <a:ext uri="{FF2B5EF4-FFF2-40B4-BE49-F238E27FC236}">
                <a16:creationId xmlns:a16="http://schemas.microsoft.com/office/drawing/2014/main" id="{F2B25446-6919-4C44-B8DE-D0A91F92C0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8112" y="948970"/>
            <a:ext cx="4006737" cy="1658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4254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37ED2-A5C8-49C8-86F8-092689145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Command-lines are different!</a:t>
            </a:r>
          </a:p>
        </p:txBody>
      </p:sp>
      <p:pic>
        <p:nvPicPr>
          <p:cNvPr id="2050" name="Picture 2" descr="Image result for osx bsd split">
            <a:extLst>
              <a:ext uri="{FF2B5EF4-FFF2-40B4-BE49-F238E27FC236}">
                <a16:creationId xmlns:a16="http://schemas.microsoft.com/office/drawing/2014/main" id="{90BBCA23-360F-445F-8A1C-A05C982F4E8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24745" y="893752"/>
            <a:ext cx="5449261" cy="41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AA2FDD-3546-4F90-8D17-62DF3DC36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08707" y="950913"/>
            <a:ext cx="2751864" cy="3997101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C000"/>
                </a:solidFill>
              </a:rPr>
              <a:t>OS X </a:t>
            </a:r>
            <a:r>
              <a:rPr lang="en-GB" dirty="0"/>
              <a:t>and </a:t>
            </a:r>
            <a:r>
              <a:rPr lang="en-GB" dirty="0">
                <a:solidFill>
                  <a:srgbClr val="92D050"/>
                </a:solidFill>
              </a:rPr>
              <a:t>Linux</a:t>
            </a:r>
            <a:r>
              <a:rPr lang="en-GB" dirty="0"/>
              <a:t> have similar command lines (arrows)</a:t>
            </a:r>
          </a:p>
          <a:p>
            <a:endParaRPr lang="en-GB" dirty="0"/>
          </a:p>
          <a:p>
            <a:r>
              <a:rPr lang="en-GB" dirty="0"/>
              <a:t>Windows command lines are very different</a:t>
            </a:r>
          </a:p>
          <a:p>
            <a:pPr lvl="1"/>
            <a:r>
              <a:rPr lang="en-GB" b="1" dirty="0" err="1"/>
              <a:t>cmd</a:t>
            </a:r>
            <a:r>
              <a:rPr lang="en-GB" dirty="0"/>
              <a:t>: more UNIX-like</a:t>
            </a:r>
          </a:p>
          <a:p>
            <a:pPr lvl="1"/>
            <a:r>
              <a:rPr lang="en-GB" b="1" dirty="0"/>
              <a:t>PowerShell</a:t>
            </a:r>
            <a:r>
              <a:rPr lang="en-GB" dirty="0"/>
              <a:t>: manipulates objects instead of text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3E4BD947-83FE-4752-BA79-BD3C40CE3783}"/>
              </a:ext>
            </a:extLst>
          </p:cNvPr>
          <p:cNvSpPr/>
          <p:nvPr/>
        </p:nvSpPr>
        <p:spPr>
          <a:xfrm rot="8807444">
            <a:off x="5493299" y="2436735"/>
            <a:ext cx="361415" cy="270030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6270625-3B91-4796-9BC5-D9E8DEBDBB12}"/>
              </a:ext>
            </a:extLst>
          </p:cNvPr>
          <p:cNvSpPr/>
          <p:nvPr/>
        </p:nvSpPr>
        <p:spPr>
          <a:xfrm rot="8807444">
            <a:off x="5493300" y="2976924"/>
            <a:ext cx="361415" cy="270030"/>
          </a:xfrm>
          <a:prstGeom prst="right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42483786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DD32C5-CE2E-45B3-827D-18E50B002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2016 onwards: Linux on Windows!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D3FBC4E-991B-454E-B2E0-3041B663B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5042" y="987425"/>
            <a:ext cx="6153915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186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Low-level programming languages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987573"/>
            <a:ext cx="8640958" cy="3960441"/>
          </a:xfrm>
        </p:spPr>
        <p:txBody>
          <a:bodyPr>
            <a:normAutofit fontScale="92500" lnSpcReduction="20000"/>
          </a:bodyPr>
          <a:lstStyle/>
          <a:p>
            <a:r>
              <a:rPr lang="en-GB" b="1" dirty="0"/>
              <a:t>Machine code</a:t>
            </a:r>
          </a:p>
          <a:p>
            <a:pPr lvl="1"/>
            <a:r>
              <a:rPr lang="en-GB" dirty="0"/>
              <a:t>Processor-specific instructions read by microprocessors</a:t>
            </a:r>
          </a:p>
          <a:p>
            <a:pPr marL="692658" lvl="6" indent="0">
              <a:buNone/>
            </a:pPr>
            <a:r>
              <a:rPr lang="it-IT" dirty="0"/>
              <a:t>8B542408 83FA0077 06B80000 0000C383</a:t>
            </a:r>
          </a:p>
          <a:p>
            <a:pPr marL="692658" lvl="6" indent="0">
              <a:buNone/>
            </a:pPr>
            <a:r>
              <a:rPr lang="it-IT" dirty="0"/>
              <a:t>FA027706 B8010000 00C353BB 01000000</a:t>
            </a:r>
          </a:p>
          <a:p>
            <a:pPr marL="692658" lvl="6" indent="0">
              <a:buNone/>
            </a:pPr>
            <a:r>
              <a:rPr lang="it-IT" dirty="0"/>
              <a:t>B9010000 008D0419 83FA0376 078BD98B</a:t>
            </a:r>
          </a:p>
          <a:p>
            <a:pPr marL="692658" lvl="6" indent="0">
              <a:buNone/>
            </a:pPr>
            <a:r>
              <a:rPr lang="it-IT" dirty="0"/>
              <a:t>C84AEBF1</a:t>
            </a:r>
            <a:endParaRPr lang="en-GB" dirty="0"/>
          </a:p>
          <a:p>
            <a:r>
              <a:rPr lang="en-GB" b="1" dirty="0"/>
              <a:t>Assembly</a:t>
            </a:r>
          </a:p>
          <a:p>
            <a:pPr lvl="1"/>
            <a:r>
              <a:rPr lang="en-GB" dirty="0"/>
              <a:t>Still processor-specific, BUT easier to write!</a:t>
            </a:r>
          </a:p>
          <a:p>
            <a:pPr marL="692658" lvl="6" indent="0">
              <a:buNone/>
            </a:pPr>
            <a:r>
              <a:rPr lang="en-GB" b="1" dirty="0" err="1">
                <a:solidFill>
                  <a:schemeClr val="accent1"/>
                </a:solidFill>
              </a:rPr>
              <a:t>mov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err="1"/>
              <a:t>edx</a:t>
            </a:r>
            <a:r>
              <a:rPr lang="en-GB" dirty="0"/>
              <a:t>, [esp+8]</a:t>
            </a:r>
          </a:p>
          <a:p>
            <a:pPr marL="692658" lvl="6" indent="0">
              <a:buNone/>
            </a:pPr>
            <a:r>
              <a:rPr lang="en-GB" b="1" dirty="0" err="1">
                <a:solidFill>
                  <a:schemeClr val="accent1"/>
                </a:solidFill>
              </a:rPr>
              <a:t>cmp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err="1"/>
              <a:t>edx</a:t>
            </a:r>
            <a:r>
              <a:rPr lang="en-GB" dirty="0"/>
              <a:t>, 0</a:t>
            </a:r>
          </a:p>
          <a:p>
            <a:pPr marL="692658" lvl="6" indent="0">
              <a:buNone/>
            </a:pPr>
            <a:r>
              <a:rPr lang="en-GB" b="1" dirty="0" err="1">
                <a:solidFill>
                  <a:schemeClr val="accent1"/>
                </a:solidFill>
              </a:rPr>
              <a:t>ja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/>
              <a:t>@f</a:t>
            </a:r>
          </a:p>
          <a:p>
            <a:pPr marL="692658" lvl="6" indent="0">
              <a:buNone/>
            </a:pPr>
            <a:r>
              <a:rPr lang="en-GB" b="1" dirty="0" err="1">
                <a:solidFill>
                  <a:schemeClr val="accent1"/>
                </a:solidFill>
              </a:rPr>
              <a:t>mov</a:t>
            </a:r>
            <a:r>
              <a:rPr lang="en-GB" dirty="0">
                <a:solidFill>
                  <a:schemeClr val="accent2"/>
                </a:solidFill>
              </a:rPr>
              <a:t> </a:t>
            </a:r>
            <a:r>
              <a:rPr lang="en-GB" dirty="0" err="1"/>
              <a:t>eax</a:t>
            </a:r>
            <a:r>
              <a:rPr lang="en-GB" dirty="0"/>
              <a:t>, 0</a:t>
            </a:r>
          </a:p>
          <a:p>
            <a:pPr marL="692658" lvl="6" indent="0">
              <a:buNone/>
            </a:pPr>
            <a:r>
              <a:rPr lang="en-GB" b="1" dirty="0">
                <a:solidFill>
                  <a:schemeClr val="accent1"/>
                </a:solidFill>
              </a:rPr>
              <a:t>ret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CE02E-DF54-4809-9A80-4A5ABA2AF2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160" y="1591529"/>
            <a:ext cx="2448272" cy="98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155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3D303EC-A036-426C-9C56-971645F784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Modern programming languages: ideas written in English, then </a:t>
            </a:r>
            <a:r>
              <a:rPr lang="en-GB" b="1" dirty="0"/>
              <a:t>“reverse translated” (compiled)</a:t>
            </a:r>
            <a:r>
              <a:rPr lang="en-GB" dirty="0"/>
              <a:t> back into machine code</a:t>
            </a:r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High-level programming languages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404A3E-BC96-4E62-953F-BDF7A1D2FD1B}"/>
              </a:ext>
            </a:extLst>
          </p:cNvPr>
          <p:cNvGrpSpPr/>
          <p:nvPr/>
        </p:nvGrpSpPr>
        <p:grpSpPr>
          <a:xfrm>
            <a:off x="2408039" y="1707655"/>
            <a:ext cx="4327921" cy="3384375"/>
            <a:chOff x="1907704" y="1707654"/>
            <a:chExt cx="4327921" cy="3384375"/>
          </a:xfrm>
        </p:grpSpPr>
        <p:graphicFrame>
          <p:nvGraphicFramePr>
            <p:cNvPr id="11" name="Content Placeholder 6">
              <a:extLst>
                <a:ext uri="{FF2B5EF4-FFF2-40B4-BE49-F238E27FC236}">
                  <a16:creationId xmlns:a16="http://schemas.microsoft.com/office/drawing/2014/main" id="{D1277E3C-9840-4729-A014-5A2DE4BE6A7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16693861"/>
                </p:ext>
              </p:extLst>
            </p:nvPr>
          </p:nvGraphicFramePr>
          <p:xfrm>
            <a:off x="2908374" y="1707654"/>
            <a:ext cx="3327251" cy="3384375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4098" name="Picture 2" descr="C (programming language) - Wikipedia">
              <a:extLst>
                <a:ext uri="{FF2B5EF4-FFF2-40B4-BE49-F238E27FC236}">
                  <a16:creationId xmlns:a16="http://schemas.microsoft.com/office/drawing/2014/main" id="{6B11A72B-B817-477C-825C-100AE5C922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7704" y="2859782"/>
              <a:ext cx="902314" cy="956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Python (programming language) - Wikipedia">
              <a:extLst>
                <a:ext uri="{FF2B5EF4-FFF2-40B4-BE49-F238E27FC236}">
                  <a16:creationId xmlns:a16="http://schemas.microsoft.com/office/drawing/2014/main" id="{1B278413-3959-4448-A663-ED04258F4A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096" y="1851670"/>
              <a:ext cx="783530" cy="7835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Learn Assembly Language - Most Upvoted Assembly Language Tutorials |  Hackr.io">
              <a:extLst>
                <a:ext uri="{FF2B5EF4-FFF2-40B4-BE49-F238E27FC236}">
                  <a16:creationId xmlns:a16="http://schemas.microsoft.com/office/drawing/2014/main" id="{4D133F61-F149-4034-B851-4B7166F22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7095" y="4043412"/>
              <a:ext cx="783531" cy="783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728912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Which lang?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314896-12B1-4E2D-8A3B-1881B25098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19" y="1131590"/>
            <a:ext cx="3240651" cy="3312368"/>
          </a:xfrm>
        </p:spPr>
        <p:txBody>
          <a:bodyPr/>
          <a:lstStyle/>
          <a:p>
            <a:r>
              <a:rPr lang="en-GB" dirty="0" err="1"/>
              <a:t>StackOverflow</a:t>
            </a:r>
            <a:r>
              <a:rPr lang="en-GB" dirty="0"/>
              <a:t> runs annual survey, 2020 results shown here</a:t>
            </a:r>
          </a:p>
          <a:p>
            <a:r>
              <a:rPr lang="en-GB" dirty="0"/>
              <a:t>Highlighted are languages </a:t>
            </a:r>
            <a:r>
              <a:rPr lang="en-GB" b="1" dirty="0"/>
              <a:t>most relevant to bioinformatics</a:t>
            </a:r>
          </a:p>
          <a:p>
            <a:pPr lvl="1"/>
            <a:r>
              <a:rPr lang="en-GB" dirty="0"/>
              <a:t>(learning more never hurts!)</a:t>
            </a:r>
          </a:p>
        </p:txBody>
      </p:sp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CA3AEC19-EAF3-4824-9C6C-7CF794F5AD9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92171" y="0"/>
            <a:ext cx="5651829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C8150B3-43D4-4FA0-B6EF-76EFBD475F94}"/>
              </a:ext>
            </a:extLst>
          </p:cNvPr>
          <p:cNvSpPr/>
          <p:nvPr/>
        </p:nvSpPr>
        <p:spPr>
          <a:xfrm>
            <a:off x="4067944" y="790575"/>
            <a:ext cx="432048" cy="216024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1DC4E70-C0A0-4F24-9BAA-3D1FFF632DFC}"/>
              </a:ext>
            </a:extLst>
          </p:cNvPr>
          <p:cNvSpPr/>
          <p:nvPr/>
        </p:nvSpPr>
        <p:spPr>
          <a:xfrm>
            <a:off x="4067944" y="4400383"/>
            <a:ext cx="432048" cy="216024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A578F9-0E96-41F4-8C14-DED058AF55DD}"/>
              </a:ext>
            </a:extLst>
          </p:cNvPr>
          <p:cNvSpPr/>
          <p:nvPr/>
        </p:nvSpPr>
        <p:spPr>
          <a:xfrm>
            <a:off x="3492171" y="1321928"/>
            <a:ext cx="1007821" cy="216024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7511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E704C0B-8C90-43E8-8AC0-1C80BE019FFF}"/>
              </a:ext>
            </a:extLst>
          </p:cNvPr>
          <p:cNvSpPr txBox="1"/>
          <p:nvPr/>
        </p:nvSpPr>
        <p:spPr>
          <a:xfrm>
            <a:off x="2286000" y="17869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C000"/>
                </a:solidFill>
                <a:effectLst/>
                <a:latin typeface="Maiandra GD" panose="020E0502030308020204" pitchFamily="34" charset="0"/>
              </a:rPr>
              <a:t>MATH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379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82136-C788-47C8-8E98-5DAA1EF8E7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b="1" dirty="0"/>
              <a:t>Starter</a:t>
            </a:r>
          </a:p>
          <a:p>
            <a:r>
              <a:rPr lang="en-AU" dirty="0"/>
              <a:t>My bioinformatics journey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447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C8A439-3E9D-4D6F-B1BA-CF693C94C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Statistics: why learn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7BF9-47B7-4BB1-8C7C-BB645F73C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Allows one to </a:t>
            </a:r>
            <a:r>
              <a:rPr lang="en-GB" b="1" dirty="0"/>
              <a:t>quantify</a:t>
            </a:r>
            <a:r>
              <a:rPr lang="en-GB" dirty="0"/>
              <a:t> whether data is interesting!</a:t>
            </a:r>
          </a:p>
        </p:txBody>
      </p:sp>
      <p:pic>
        <p:nvPicPr>
          <p:cNvPr id="3074" name="Picture 2" descr="https://pbs.twimg.com/media/DURFQfUWAAIJHOB.jpg">
            <a:extLst>
              <a:ext uri="{FF2B5EF4-FFF2-40B4-BE49-F238E27FC236}">
                <a16:creationId xmlns:a16="http://schemas.microsoft.com/office/drawing/2014/main" id="{271AA94C-BAAA-4028-B6F6-60BDE6579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4654" y="1493152"/>
            <a:ext cx="5754691" cy="317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8834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7B65E6A-E1C3-4FC8-AE38-DD68A634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Statistics: basis of machine learning / AI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D16D249-8243-42D9-AA90-2D4134751E44}"/>
              </a:ext>
            </a:extLst>
          </p:cNvPr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7046" y="1347614"/>
            <a:ext cx="6529908" cy="367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B335D2-6D3C-4A75-95A8-33B3D2B8907A}"/>
              </a:ext>
            </a:extLst>
          </p:cNvPr>
          <p:cNvSpPr txBox="1">
            <a:spLocks/>
          </p:cNvSpPr>
          <p:nvPr/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CSIRO’s Data61 models </a:t>
            </a:r>
            <a:r>
              <a:rPr lang="en-GB" b="1" dirty="0"/>
              <a:t>spread of bushfire </a:t>
            </a:r>
            <a:r>
              <a:rPr lang="en-GB" dirty="0"/>
              <a:t>with AI</a:t>
            </a:r>
          </a:p>
        </p:txBody>
      </p:sp>
    </p:spTree>
    <p:extLst>
      <p:ext uri="{BB962C8B-B14F-4D97-AF65-F5344CB8AC3E}">
        <p14:creationId xmlns:p14="http://schemas.microsoft.com/office/powerpoint/2010/main" val="2917849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289D681-A463-46CE-8672-FB7E442B6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Examples from my work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2178F8E-FCEB-4F4D-97CA-47E18BD3345F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9225" y="1419622"/>
            <a:ext cx="4356224" cy="31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E60765C-5CF7-4BD2-9E23-337583703F3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419622"/>
            <a:ext cx="4356224" cy="311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82BE2EC-8742-4D1E-954F-3F94C95DD5EB}"/>
              </a:ext>
            </a:extLst>
          </p:cNvPr>
          <p:cNvSpPr txBox="1">
            <a:spLocks/>
          </p:cNvSpPr>
          <p:nvPr/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Visualising </a:t>
            </a:r>
            <a:r>
              <a:rPr lang="en-GB" b="1" dirty="0"/>
              <a:t>microbiome patterns</a:t>
            </a:r>
            <a:r>
              <a:rPr lang="en-GB" dirty="0"/>
              <a:t> vs. tumour status, or vs. weight</a:t>
            </a:r>
          </a:p>
        </p:txBody>
      </p:sp>
    </p:spTree>
    <p:extLst>
      <p:ext uri="{BB962C8B-B14F-4D97-AF65-F5344CB8AC3E}">
        <p14:creationId xmlns:p14="http://schemas.microsoft.com/office/powerpoint/2010/main" val="29147190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A50615-6E58-4382-B03F-06A70967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Statistics: understanding probabilities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BC28C-E24E-4DA0-B48C-3573ABEB11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145" y="915566"/>
            <a:ext cx="5479710" cy="41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3686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2B291-A777-4AE2-BA6F-F759A4C89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Statistical significance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85540-47FD-42AB-900E-8DBB612B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“p &lt; 0.05”: what do the </a:t>
            </a:r>
            <a:r>
              <a:rPr lang="en-GB" i="1" dirty="0"/>
              <a:t>p</a:t>
            </a:r>
            <a:r>
              <a:rPr lang="en-GB" dirty="0"/>
              <a:t> values </a:t>
            </a:r>
            <a:r>
              <a:rPr lang="en-GB" b="1" dirty="0"/>
              <a:t>mean</a:t>
            </a:r>
            <a:r>
              <a:rPr lang="en-GB" dirty="0"/>
              <a:t>?</a:t>
            </a:r>
          </a:p>
        </p:txBody>
      </p:sp>
      <p:pic>
        <p:nvPicPr>
          <p:cNvPr id="1026" name="Picture 2" descr="Boyfriend">
            <a:extLst>
              <a:ext uri="{FF2B5EF4-FFF2-40B4-BE49-F238E27FC236}">
                <a16:creationId xmlns:a16="http://schemas.microsoft.com/office/drawing/2014/main" id="{55A12410-D9F2-40A0-9B35-D40159CE5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5819" y="1744229"/>
            <a:ext cx="6932361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3160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3A50615-6E58-4382-B03F-06A709671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Statistics: understanding probabilities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BBBC28C-E24E-4DA0-B48C-3573ABEB11A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145" y="915566"/>
            <a:ext cx="5479710" cy="410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B096454-805E-404F-A691-CB9F0ABA30C8}"/>
              </a:ext>
            </a:extLst>
          </p:cNvPr>
          <p:cNvCxnSpPr>
            <a:cxnSpLocks/>
          </p:cNvCxnSpPr>
          <p:nvPr/>
        </p:nvCxnSpPr>
        <p:spPr>
          <a:xfrm>
            <a:off x="323528" y="3544064"/>
            <a:ext cx="8251328" cy="793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FC2B7-C9D5-4278-A567-F5465A9B51BE}"/>
              </a:ext>
            </a:extLst>
          </p:cNvPr>
          <p:cNvSpPr txBox="1"/>
          <p:nvPr/>
        </p:nvSpPr>
        <p:spPr>
          <a:xfrm>
            <a:off x="413269" y="3219822"/>
            <a:ext cx="1275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i="1" dirty="0"/>
              <a:t>p</a:t>
            </a:r>
            <a:r>
              <a:rPr lang="en-GB" dirty="0"/>
              <a:t> = 0.05</a:t>
            </a:r>
          </a:p>
          <a:p>
            <a:r>
              <a:rPr lang="en-GB" dirty="0"/>
              <a:t>statistical</a:t>
            </a:r>
            <a:br>
              <a:rPr lang="en-GB" dirty="0"/>
            </a:br>
            <a:r>
              <a:rPr lang="en-GB" dirty="0"/>
              <a:t>significance</a:t>
            </a:r>
          </a:p>
        </p:txBody>
      </p:sp>
    </p:spTree>
    <p:extLst>
      <p:ext uri="{BB962C8B-B14F-4D97-AF65-F5344CB8AC3E}">
        <p14:creationId xmlns:p14="http://schemas.microsoft.com/office/powerpoint/2010/main" val="17214640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&amp;m mint">
            <a:extLst>
              <a:ext uri="{FF2B5EF4-FFF2-40B4-BE49-F238E27FC236}">
                <a16:creationId xmlns:a16="http://schemas.microsoft.com/office/drawing/2014/main" id="{1E461445-2713-4CFB-B623-436B88C4E0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05301" y="1419622"/>
            <a:ext cx="4933397" cy="3264748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40E19A-73BF-45C3-940E-BF62EB0D5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E287A5-842F-4341-BCCD-C9F0E314B815}"/>
              </a:ext>
            </a:extLst>
          </p:cNvPr>
          <p:cNvSpPr txBox="1">
            <a:spLocks/>
          </p:cNvSpPr>
          <p:nvPr/>
        </p:nvSpPr>
        <p:spPr>
          <a:xfrm>
            <a:off x="628650" y="1369219"/>
            <a:ext cx="7886700" cy="3632801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  <a:p>
            <a:endParaRPr lang="en-GB" sz="2100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005A57-04D5-46C4-9D74-5ED98765A0E4}"/>
              </a:ext>
            </a:extLst>
          </p:cNvPr>
          <p:cNvSpPr txBox="1">
            <a:spLocks/>
          </p:cNvSpPr>
          <p:nvPr/>
        </p:nvSpPr>
        <p:spPr>
          <a:xfrm>
            <a:off x="251522" y="987573"/>
            <a:ext cx="8640958" cy="35742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Is this observation </a:t>
            </a:r>
            <a:r>
              <a:rPr lang="en-AU" b="1" dirty="0"/>
              <a:t>statistically significant</a:t>
            </a:r>
            <a:r>
              <a:rPr lang="en-AU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577441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7CF0-EFD7-4F4D-814C-E770687E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8AAB-1B39-4E12-80A4-C16A785A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2" y="987574"/>
            <a:ext cx="8640958" cy="1135856"/>
          </a:xfrm>
        </p:spPr>
        <p:txBody>
          <a:bodyPr>
            <a:normAutofit/>
          </a:bodyPr>
          <a:lstStyle/>
          <a:p>
            <a:r>
              <a:rPr lang="en-GB" dirty="0"/>
              <a:t>... depends on which bag of M&amp;Ms you used!</a:t>
            </a:r>
          </a:p>
        </p:txBody>
      </p:sp>
      <p:pic>
        <p:nvPicPr>
          <p:cNvPr id="4" name="Picture 2" descr="Image result for m&amp;m mint">
            <a:extLst>
              <a:ext uri="{FF2B5EF4-FFF2-40B4-BE49-F238E27FC236}">
                <a16:creationId xmlns:a16="http://schemas.microsoft.com/office/drawing/2014/main" id="{6A5D2FD2-5265-42B2-807D-8C94492F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4546" y="270237"/>
            <a:ext cx="2416925" cy="159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images-na.ssl-images-amazon.com/images/I/715IF1w283L._SX355_.jpg">
            <a:extLst>
              <a:ext uri="{FF2B5EF4-FFF2-40B4-BE49-F238E27FC236}">
                <a16:creationId xmlns:a16="http://schemas.microsoft.com/office/drawing/2014/main" id="{5C1F8433-FDC2-4332-9CC5-A0CD6C6B9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6097" y="2301721"/>
            <a:ext cx="2536031" cy="113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7oz m&amp;m">
            <a:extLst>
              <a:ext uri="{FF2B5EF4-FFF2-40B4-BE49-F238E27FC236}">
                <a16:creationId xmlns:a16="http://schemas.microsoft.com/office/drawing/2014/main" id="{5F40A2D8-2084-48D2-BCA1-C11BA80AA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601670" y="2247714"/>
            <a:ext cx="2484276" cy="12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F8D8D9-C81F-451A-BBC8-D5258978B2EF}"/>
              </a:ext>
            </a:extLst>
          </p:cNvPr>
          <p:cNvSpPr txBox="1"/>
          <p:nvPr/>
        </p:nvSpPr>
        <p:spPr>
          <a:xfrm>
            <a:off x="1961710" y="3503438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p</a:t>
            </a:r>
            <a:r>
              <a:rPr lang="en-GB" sz="2400" dirty="0"/>
              <a:t> &lt; 0.05</a:t>
            </a:r>
          </a:p>
          <a:p>
            <a:pPr algn="ctr"/>
            <a:r>
              <a:rPr lang="en-GB" sz="2400" dirty="0"/>
              <a:t>Statistically </a:t>
            </a:r>
            <a:r>
              <a:rPr lang="en-GB" sz="2400" b="1" dirty="0"/>
              <a:t>significant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E8AF78-CD28-44FB-B445-0189718F32A4}"/>
              </a:ext>
            </a:extLst>
          </p:cNvPr>
          <p:cNvSpPr txBox="1"/>
          <p:nvPr/>
        </p:nvSpPr>
        <p:spPr>
          <a:xfrm>
            <a:off x="5822014" y="3437577"/>
            <a:ext cx="17641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i="1" dirty="0"/>
              <a:t>p</a:t>
            </a:r>
            <a:r>
              <a:rPr lang="en-GB" sz="2400" dirty="0"/>
              <a:t> &gt; 0.05</a:t>
            </a:r>
          </a:p>
          <a:p>
            <a:pPr algn="ctr"/>
            <a:r>
              <a:rPr lang="en-GB" sz="2400" dirty="0"/>
              <a:t>Statistically </a:t>
            </a:r>
            <a:r>
              <a:rPr lang="en-GB" sz="2400" b="1" dirty="0"/>
              <a:t>insignificant</a:t>
            </a:r>
          </a:p>
        </p:txBody>
      </p:sp>
    </p:spTree>
    <p:extLst>
      <p:ext uri="{BB962C8B-B14F-4D97-AF65-F5344CB8AC3E}">
        <p14:creationId xmlns:p14="http://schemas.microsoft.com/office/powerpoint/2010/main" val="2503056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17CF0-EFD7-4F4D-814C-E770687E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E8AAB-1B39-4E12-80A4-C16A785A2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 the heck of it, let’s calculate some </a:t>
            </a:r>
            <a:r>
              <a:rPr lang="en-GB" i="1" dirty="0"/>
              <a:t>p</a:t>
            </a:r>
            <a:r>
              <a:rPr lang="en-GB" dirty="0"/>
              <a:t> values:</a:t>
            </a:r>
          </a:p>
          <a:p>
            <a:pPr lvl="1"/>
            <a:r>
              <a:rPr lang="en-GB" dirty="0"/>
              <a:t>M&amp;M website says that pack has ~50 candies</a:t>
            </a:r>
          </a:p>
          <a:p>
            <a:pPr lvl="1"/>
            <a:r>
              <a:rPr lang="en-GB" dirty="0"/>
              <a:t>There are 5 colours, R G Y B O</a:t>
            </a:r>
          </a:p>
          <a:p>
            <a:pPr lvl="1"/>
            <a:r>
              <a:rPr lang="en-GB" dirty="0"/>
              <a:t>We expect 10 green per packet</a:t>
            </a:r>
          </a:p>
          <a:p>
            <a:pPr lvl="1"/>
            <a:r>
              <a:rPr lang="en-GB" dirty="0"/>
              <a:t>Cookie has 10 green M&amp;Ms</a:t>
            </a:r>
          </a:p>
          <a:p>
            <a:r>
              <a:rPr lang="en-GB" dirty="0"/>
              <a:t>Set up Fisher’s exact table</a:t>
            </a:r>
          </a:p>
          <a:p>
            <a:pPr lvl="1"/>
            <a:endParaRPr lang="en-GB" dirty="0"/>
          </a:p>
        </p:txBody>
      </p:sp>
      <p:pic>
        <p:nvPicPr>
          <p:cNvPr id="4" name="Picture 2" descr="Image result for m&amp;m mint">
            <a:extLst>
              <a:ext uri="{FF2B5EF4-FFF2-40B4-BE49-F238E27FC236}">
                <a16:creationId xmlns:a16="http://schemas.microsoft.com/office/drawing/2014/main" id="{6A5D2FD2-5265-42B2-807D-8C94492F3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94546" y="270237"/>
            <a:ext cx="2416925" cy="1599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7oz m&amp;m">
            <a:extLst>
              <a:ext uri="{FF2B5EF4-FFF2-40B4-BE49-F238E27FC236}">
                <a16:creationId xmlns:a16="http://schemas.microsoft.com/office/drawing/2014/main" id="{08D4E48B-DDD2-49A3-9A69-A9D32941EA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60869" y="1946708"/>
            <a:ext cx="2484276" cy="125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6E2A251-E486-4BC4-AAE0-829433818363}"/>
              </a:ext>
            </a:extLst>
          </p:cNvPr>
          <p:cNvGraphicFramePr>
            <a:graphicFrameLocks noGrp="1"/>
          </p:cNvGraphicFramePr>
          <p:nvPr/>
        </p:nvGraphicFramePr>
        <p:xfrm>
          <a:off x="1817694" y="3202432"/>
          <a:ext cx="4050450" cy="13292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0119">
                  <a:extLst>
                    <a:ext uri="{9D8B030D-6E8A-4147-A177-3AD203B41FA5}">
                      <a16:colId xmlns:a16="http://schemas.microsoft.com/office/drawing/2014/main" val="4276917571"/>
                    </a:ext>
                  </a:extLst>
                </a:gridCol>
                <a:gridCol w="1458162">
                  <a:extLst>
                    <a:ext uri="{9D8B030D-6E8A-4147-A177-3AD203B41FA5}">
                      <a16:colId xmlns:a16="http://schemas.microsoft.com/office/drawing/2014/main" val="2993806571"/>
                    </a:ext>
                  </a:extLst>
                </a:gridCol>
                <a:gridCol w="1512169">
                  <a:extLst>
                    <a:ext uri="{9D8B030D-6E8A-4147-A177-3AD203B41FA5}">
                      <a16:colId xmlns:a16="http://schemas.microsoft.com/office/drawing/2014/main" val="2150549058"/>
                    </a:ext>
                  </a:extLst>
                </a:gridCol>
              </a:tblGrid>
              <a:tr h="41696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Green M&amp;M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Non-green M&amp;M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7130278"/>
                  </a:ext>
                </a:extLst>
              </a:tr>
              <a:tr h="41696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Cookie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341074"/>
                  </a:ext>
                </a:extLst>
              </a:tr>
              <a:tr h="48006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Not-on-cookie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1926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7298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4F517-B39D-4C9B-B9F3-EACA126C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C195CB5-1989-4667-8B36-2358FA8BB768}"/>
              </a:ext>
            </a:extLst>
          </p:cNvPr>
          <p:cNvCxnSpPr>
            <a:cxnSpLocks/>
          </p:cNvCxnSpPr>
          <p:nvPr/>
        </p:nvCxnSpPr>
        <p:spPr>
          <a:xfrm flipH="1">
            <a:off x="6624228" y="3651870"/>
            <a:ext cx="378042" cy="32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D8BB37C8-EDD4-4372-9C2E-900215AB400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343" y="987575"/>
            <a:ext cx="4169966" cy="3349424"/>
          </a:xfrm>
          <a:prstGeom prst="rect">
            <a:avLst/>
          </a:prstGeom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9A32B587-DD69-4026-AA67-3DF07EAAC7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987574"/>
            <a:ext cx="4169966" cy="3349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4B82279-0BBF-44E7-B614-95BDBD114134}"/>
              </a:ext>
            </a:extLst>
          </p:cNvPr>
          <p:cNvSpPr/>
          <p:nvPr/>
        </p:nvSpPr>
        <p:spPr>
          <a:xfrm>
            <a:off x="5874225" y="3634891"/>
            <a:ext cx="713999" cy="160995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662315-8A87-48CA-86EA-9CB574C392F8}"/>
              </a:ext>
            </a:extLst>
          </p:cNvPr>
          <p:cNvSpPr/>
          <p:nvPr/>
        </p:nvSpPr>
        <p:spPr>
          <a:xfrm>
            <a:off x="5686991" y="3885262"/>
            <a:ext cx="1315279" cy="160995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3425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8CB9E21-92EA-4F1B-BA88-43F1D6C3B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High school: Singapore</a:t>
            </a:r>
            <a:endParaRPr lang="en-GB" dirty="0"/>
          </a:p>
        </p:txBody>
      </p:sp>
      <p:pic>
        <p:nvPicPr>
          <p:cNvPr id="8" name="Picture 2" descr="xkcd: Purity">
            <a:extLst>
              <a:ext uri="{FF2B5EF4-FFF2-40B4-BE49-F238E27FC236}">
                <a16:creationId xmlns:a16="http://schemas.microsoft.com/office/drawing/2014/main" id="{4C69E76E-552E-4E8F-A562-52174FE13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7297" y="987425"/>
            <a:ext cx="8589405" cy="357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28B31BD-30D6-4601-B529-CF0ED1343ED0}"/>
              </a:ext>
            </a:extLst>
          </p:cNvPr>
          <p:cNvSpPr/>
          <p:nvPr/>
        </p:nvSpPr>
        <p:spPr>
          <a:xfrm>
            <a:off x="2483768" y="4156075"/>
            <a:ext cx="6264696" cy="287883"/>
          </a:xfrm>
          <a:prstGeom prst="rect">
            <a:avLst/>
          </a:prstGeom>
          <a:solidFill>
            <a:srgbClr val="00A9CE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8091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1E6D512-276B-4D26-8D28-69AD9EC4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5C6FE5-208B-4CC3-974E-ED008FB97E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we want precise </a:t>
            </a:r>
            <a:r>
              <a:rPr lang="en-GB" i="1" dirty="0"/>
              <a:t>p</a:t>
            </a:r>
            <a:r>
              <a:rPr lang="en-GB" dirty="0"/>
              <a:t> values, we can use R: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834D5C-DDB5-4B11-9AFF-B3E972691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76" y="1385351"/>
            <a:ext cx="4695248" cy="35555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1AE64DE-3BDC-4F9F-A403-CB0175477D5F}"/>
              </a:ext>
            </a:extLst>
          </p:cNvPr>
          <p:cNvSpPr/>
          <p:nvPr/>
        </p:nvSpPr>
        <p:spPr>
          <a:xfrm>
            <a:off x="2241658" y="3291830"/>
            <a:ext cx="1610262" cy="160995"/>
          </a:xfrm>
          <a:prstGeom prst="rect">
            <a:avLst/>
          </a:prstGeom>
          <a:solidFill>
            <a:srgbClr val="00A9C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03715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7DEA48A-81B0-44AE-BFE7-2AE03B8415D2}"/>
              </a:ext>
            </a:extLst>
          </p:cNvPr>
          <p:cNvSpPr txBox="1"/>
          <p:nvPr/>
        </p:nvSpPr>
        <p:spPr>
          <a:xfrm>
            <a:off x="2286000" y="1786920"/>
            <a:ext cx="457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9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/>
                <a:latin typeface="Maiandra GD" panose="020E0502030308020204" pitchFamily="34" charset="0"/>
              </a:rPr>
              <a:t>BIO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836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2848-56AD-4AD2-B838-355A0FE63C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Fisher’s exact test, feat. biology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A0241-C77D-4DA2-8243-4FF7442EB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Let’s look at a more biological example</a:t>
            </a:r>
          </a:p>
          <a:p>
            <a:pPr lvl="1"/>
            <a:r>
              <a:rPr lang="en-GB" dirty="0"/>
              <a:t>Perform a heat stress experiment</a:t>
            </a:r>
          </a:p>
          <a:p>
            <a:pPr lvl="1"/>
            <a:r>
              <a:rPr lang="en-GB" dirty="0"/>
              <a:t>Obtain genes that were upregulated under stress</a:t>
            </a:r>
          </a:p>
          <a:p>
            <a:pPr lvl="1"/>
            <a:r>
              <a:rPr lang="en-GB" dirty="0"/>
              <a:t>Check GO terms associated with these genes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r>
              <a:rPr lang="en-GB" i="1" dirty="0"/>
              <a:t>p</a:t>
            </a:r>
            <a:r>
              <a:rPr lang="en-GB" dirty="0"/>
              <a:t> = 9.735 x 10</a:t>
            </a:r>
            <a:r>
              <a:rPr lang="en-GB" baseline="30000" dirty="0"/>
              <a:t>-11 </a:t>
            </a:r>
          </a:p>
          <a:p>
            <a:pPr lvl="1"/>
            <a:r>
              <a:rPr lang="en-GB" i="1" dirty="0">
                <a:solidFill>
                  <a:schemeClr val="bg1"/>
                </a:solidFill>
              </a:rPr>
              <a:t>p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/>
              <a:t>= 0.00000000009735  (In English, this is “statistically very significant”)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25A164E-79BB-4F8E-9CAD-0E6902BA22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8900119"/>
              </p:ext>
            </p:extLst>
          </p:nvPr>
        </p:nvGraphicFramePr>
        <p:xfrm>
          <a:off x="2209237" y="2427734"/>
          <a:ext cx="4725526" cy="13292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156">
                  <a:extLst>
                    <a:ext uri="{9D8B030D-6E8A-4147-A177-3AD203B41FA5}">
                      <a16:colId xmlns:a16="http://schemas.microsoft.com/office/drawing/2014/main" val="4276917571"/>
                    </a:ext>
                  </a:extLst>
                </a:gridCol>
                <a:gridCol w="1557173">
                  <a:extLst>
                    <a:ext uri="{9D8B030D-6E8A-4147-A177-3AD203B41FA5}">
                      <a16:colId xmlns:a16="http://schemas.microsoft.com/office/drawing/2014/main" val="2993806571"/>
                    </a:ext>
                  </a:extLst>
                </a:gridCol>
                <a:gridCol w="1764197">
                  <a:extLst>
                    <a:ext uri="{9D8B030D-6E8A-4147-A177-3AD203B41FA5}">
                      <a16:colId xmlns:a16="http://schemas.microsoft.com/office/drawing/2014/main" val="2150549058"/>
                    </a:ext>
                  </a:extLst>
                </a:gridCol>
              </a:tblGrid>
              <a:tr h="480060">
                <a:tc>
                  <a:txBody>
                    <a:bodyPr/>
                    <a:lstStyle/>
                    <a:p>
                      <a:pPr algn="ctr"/>
                      <a:endParaRPr lang="en-GB" sz="14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with GO:0016209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Genes without GO:0016209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227130278"/>
                  </a:ext>
                </a:extLst>
              </a:tr>
              <a:tr h="41696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Upregulated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42341074"/>
                  </a:ext>
                </a:extLst>
              </a:tr>
              <a:tr h="416961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Not upregulated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0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40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val="351926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936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67D2-943E-4E40-A031-3824D6E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... GO:0016209?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2C5DC1-9B98-437E-9954-82291A4D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46" y="1167595"/>
            <a:ext cx="7835109" cy="3627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2034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A67D2-943E-4E40-A031-3824D6ECE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... GO:0016209?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2C5DC1-9B98-437E-9954-82291A4D36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4446" y="1167595"/>
            <a:ext cx="7835109" cy="36271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42DFCB-7AB5-427B-88A3-EF490F1E2F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741345">
            <a:off x="578737" y="1172645"/>
            <a:ext cx="7811489" cy="275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92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Knowledge of </a:t>
            </a:r>
            <a:r>
              <a:rPr lang="en-GB" dirty="0">
                <a:solidFill>
                  <a:srgbClr val="C00000"/>
                </a:solidFill>
              </a:rPr>
              <a:t>bio</a:t>
            </a:r>
            <a:r>
              <a:rPr lang="en-GB" dirty="0"/>
              <a:t> gives context to </a:t>
            </a:r>
            <a:r>
              <a:rPr lang="en-GB" dirty="0" err="1">
                <a:solidFill>
                  <a:srgbClr val="48AEFF"/>
                </a:solidFill>
              </a:rPr>
              <a:t>data</a:t>
            </a:r>
            <a:r>
              <a:rPr lang="en-GB" dirty="0" err="1">
                <a:solidFill>
                  <a:srgbClr val="00B050"/>
                </a:solidFill>
              </a:rPr>
              <a:t>comp</a:t>
            </a:r>
            <a:r>
              <a:rPr lang="en-GB" dirty="0" err="1">
                <a:solidFill>
                  <a:srgbClr val="FFC000"/>
                </a:solidFill>
              </a:rPr>
              <a:t>math</a:t>
            </a:r>
            <a:endParaRPr lang="en-GB" dirty="0">
              <a:solidFill>
                <a:srgbClr val="FFC00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8F0C0D4-09DF-4CCD-A7F0-BE74F05540A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4977" y="912862"/>
            <a:ext cx="6314045" cy="4206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2868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he Powerpuff Girls&quot; Power of Four (&quot;Find Your Bliss&quot;, &quot;Bliss Reminisce&quot;,  &quot;Blisster Sister&quot;, &quot;Breaking Bliss&quot;, &quot;Blisstersweet Symphony&quot;) (TV Episode  2017) - IMDb">
            <a:extLst>
              <a:ext uri="{FF2B5EF4-FFF2-40B4-BE49-F238E27FC236}">
                <a16:creationId xmlns:a16="http://schemas.microsoft.com/office/drawing/2014/main" id="{CC51729D-FFC9-429D-B6EF-04EEA3E22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6376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2" y="987573"/>
            <a:ext cx="8640958" cy="4032449"/>
          </a:xfrm>
        </p:spPr>
        <p:txBody>
          <a:bodyPr>
            <a:normAutofit/>
          </a:bodyPr>
          <a:lstStyle/>
          <a:p>
            <a:r>
              <a:rPr lang="en-GB" dirty="0"/>
              <a:t>Sequence analysis</a:t>
            </a:r>
          </a:p>
          <a:p>
            <a:pPr lvl="1"/>
            <a:r>
              <a:rPr lang="en-GB" dirty="0"/>
              <a:t>Sequence searches: infer </a:t>
            </a:r>
            <a:r>
              <a:rPr lang="en-GB" b="1" dirty="0"/>
              <a:t>function</a:t>
            </a:r>
            <a:r>
              <a:rPr lang="en-GB" dirty="0"/>
              <a:t> of unknown DNA sequence</a:t>
            </a:r>
          </a:p>
          <a:p>
            <a:pPr lvl="1"/>
            <a:r>
              <a:rPr lang="en-GB" dirty="0"/>
              <a:t>Comparative genomics: infer </a:t>
            </a:r>
            <a:r>
              <a:rPr lang="en-GB" b="1" dirty="0"/>
              <a:t>evolutionary trees </a:t>
            </a:r>
            <a:r>
              <a:rPr lang="en-GB" dirty="0"/>
              <a:t>from conserved proteins</a:t>
            </a:r>
          </a:p>
          <a:p>
            <a:pPr lvl="1"/>
            <a:r>
              <a:rPr lang="en-GB" dirty="0"/>
              <a:t>Evolutionary biology: detect </a:t>
            </a:r>
            <a:r>
              <a:rPr lang="en-GB" b="1" dirty="0"/>
              <a:t>gene duplication / horizontal gene transfer</a:t>
            </a:r>
          </a:p>
          <a:p>
            <a:pPr lvl="1"/>
            <a:r>
              <a:rPr lang="en-GB" dirty="0"/>
              <a:t>Mutational analysis: detect </a:t>
            </a:r>
            <a:r>
              <a:rPr lang="en-GB" b="1" dirty="0"/>
              <a:t>predisposition to diseases</a:t>
            </a:r>
            <a:r>
              <a:rPr lang="en-GB" dirty="0"/>
              <a:t> via SNP patterns</a:t>
            </a:r>
          </a:p>
          <a:p>
            <a:r>
              <a:rPr lang="en-GB" dirty="0"/>
              <a:t>Expression studies</a:t>
            </a:r>
          </a:p>
          <a:p>
            <a:pPr lvl="1"/>
            <a:r>
              <a:rPr lang="en-GB" dirty="0"/>
              <a:t>Microarrays / RNA-</a:t>
            </a:r>
            <a:r>
              <a:rPr lang="en-GB" dirty="0" err="1"/>
              <a:t>seq</a:t>
            </a:r>
            <a:r>
              <a:rPr lang="en-GB" dirty="0"/>
              <a:t>: detect </a:t>
            </a:r>
            <a:r>
              <a:rPr lang="en-GB" b="1" dirty="0"/>
              <a:t>upregulated or downregulated </a:t>
            </a:r>
            <a:r>
              <a:rPr lang="en-GB" dirty="0"/>
              <a:t>genes</a:t>
            </a:r>
          </a:p>
          <a:p>
            <a:pPr lvl="1"/>
            <a:r>
              <a:rPr lang="en-GB" dirty="0"/>
              <a:t>Protein mass spectrometry: deduce </a:t>
            </a:r>
            <a:r>
              <a:rPr lang="en-GB" b="1" dirty="0"/>
              <a:t>function</a:t>
            </a:r>
            <a:r>
              <a:rPr lang="en-GB" dirty="0"/>
              <a:t>, quantify </a:t>
            </a:r>
            <a:r>
              <a:rPr lang="en-GB" b="1" dirty="0"/>
              <a:t>expression</a:t>
            </a:r>
          </a:p>
          <a:p>
            <a:r>
              <a:rPr lang="en-GB" dirty="0"/>
              <a:t>Structural studies</a:t>
            </a:r>
          </a:p>
          <a:p>
            <a:pPr lvl="1"/>
            <a:r>
              <a:rPr lang="en-GB" dirty="0"/>
              <a:t>Protein X-ray crystallography: calculate </a:t>
            </a:r>
            <a:r>
              <a:rPr lang="en-GB" b="1" dirty="0"/>
              <a:t>most likely structure </a:t>
            </a:r>
            <a:r>
              <a:rPr lang="en-GB" dirty="0"/>
              <a:t>of enzymes</a:t>
            </a:r>
          </a:p>
          <a:p>
            <a:pPr lvl="1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examples of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7735828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Systems biology</a:t>
            </a:r>
          </a:p>
          <a:p>
            <a:pPr lvl="1"/>
            <a:r>
              <a:rPr lang="en-GB" dirty="0"/>
              <a:t>“Interactome”: deduce </a:t>
            </a:r>
            <a:r>
              <a:rPr lang="en-GB" b="1" dirty="0"/>
              <a:t>key proteins </a:t>
            </a:r>
            <a:r>
              <a:rPr lang="en-GB" dirty="0"/>
              <a:t>from map of protein interactions</a:t>
            </a:r>
          </a:p>
          <a:p>
            <a:pPr lvl="1"/>
            <a:r>
              <a:rPr lang="en-GB" dirty="0"/>
              <a:t>Pathway analysis: deduce </a:t>
            </a:r>
            <a:r>
              <a:rPr lang="en-GB" b="1" dirty="0"/>
              <a:t>presence/absence of conserved pathways </a:t>
            </a:r>
            <a:r>
              <a:rPr lang="en-GB" dirty="0"/>
              <a:t>in new genomes</a:t>
            </a:r>
          </a:p>
          <a:p>
            <a:r>
              <a:rPr lang="en-GB" dirty="0"/>
              <a:t>Image analysis</a:t>
            </a:r>
          </a:p>
          <a:p>
            <a:pPr lvl="1"/>
            <a:r>
              <a:rPr lang="en-GB" b="1" dirty="0"/>
              <a:t>Track movement </a:t>
            </a:r>
            <a:r>
              <a:rPr lang="en-GB" dirty="0"/>
              <a:t>of cells, flies, fish, humans… </a:t>
            </a:r>
          </a:p>
          <a:p>
            <a:r>
              <a:rPr lang="en-GB" dirty="0"/>
              <a:t>Data mining</a:t>
            </a:r>
          </a:p>
          <a:p>
            <a:pPr lvl="1"/>
            <a:r>
              <a:rPr lang="en-GB" dirty="0"/>
              <a:t>IBM’s “Watson” supercomputer chomps thru medical literature, helps provide </a:t>
            </a:r>
            <a:r>
              <a:rPr lang="en-GB" b="1" dirty="0"/>
              <a:t>diagnosis</a:t>
            </a:r>
            <a:r>
              <a:rPr lang="en-GB" dirty="0"/>
              <a:t> and detect whether </a:t>
            </a:r>
            <a:r>
              <a:rPr lang="en-GB" b="1" dirty="0"/>
              <a:t>drug combinations have bad side effects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Modern examples of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11089146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98A09E5-FAD3-48D6-A861-46D8CD551E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AU" b="1" dirty="0"/>
              <a:t>Dessert</a:t>
            </a:r>
          </a:p>
          <a:p>
            <a:r>
              <a:rPr lang="en-AU" dirty="0"/>
              <a:t>Questions / Demo / Freestyle</a:t>
            </a:r>
            <a:endParaRPr lang="en-GB" dirty="0"/>
          </a:p>
        </p:txBody>
      </p:sp>
      <p:pic>
        <p:nvPicPr>
          <p:cNvPr id="3" name="Picture 2" descr="Related image">
            <a:extLst>
              <a:ext uri="{FF2B5EF4-FFF2-40B4-BE49-F238E27FC236}">
                <a16:creationId xmlns:a16="http://schemas.microsoft.com/office/drawing/2014/main" id="{494AF235-D67F-45C3-8425-407CE060E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95636" y="771550"/>
            <a:ext cx="6552728" cy="20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799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AF884A8-5386-4B98-A646-94875DDCA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Uni: University of Cambridge (UK)</a:t>
            </a:r>
          </a:p>
        </p:txBody>
      </p:sp>
      <p:pic>
        <p:nvPicPr>
          <p:cNvPr id="2050" name="Picture 2" descr="Image result for magdalene college">
            <a:extLst>
              <a:ext uri="{FF2B5EF4-FFF2-40B4-BE49-F238E27FC236}">
                <a16:creationId xmlns:a16="http://schemas.microsoft.com/office/drawing/2014/main" id="{6C024B1A-FF38-4303-971A-ADD6B2457B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5536" y="951570"/>
            <a:ext cx="4320480" cy="278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mbridge genetics dept">
            <a:extLst>
              <a:ext uri="{FF2B5EF4-FFF2-40B4-BE49-F238E27FC236}">
                <a16:creationId xmlns:a16="http://schemas.microsoft.com/office/drawing/2014/main" id="{1B11E3C2-21DE-4B5D-9118-F8591D39E4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60031" y="951570"/>
            <a:ext cx="3744416" cy="278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jardine foundation">
            <a:extLst>
              <a:ext uri="{FF2B5EF4-FFF2-40B4-BE49-F238E27FC236}">
                <a16:creationId xmlns:a16="http://schemas.microsoft.com/office/drawing/2014/main" id="{C515B6ED-B8CB-4B13-9E2A-565818114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4009025"/>
            <a:ext cx="1152128" cy="41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1">
            <a:extLst>
              <a:ext uri="{FF2B5EF4-FFF2-40B4-BE49-F238E27FC236}">
                <a16:creationId xmlns:a16="http://schemas.microsoft.com/office/drawing/2014/main" id="{BEAD32A7-C65E-45EC-8AF2-F265D1FA2A76}"/>
              </a:ext>
            </a:extLst>
          </p:cNvPr>
          <p:cNvSpPr txBox="1">
            <a:spLocks/>
          </p:cNvSpPr>
          <p:nvPr/>
        </p:nvSpPr>
        <p:spPr>
          <a:xfrm>
            <a:off x="251522" y="4011910"/>
            <a:ext cx="8640958" cy="8019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 dirty="0"/>
              <a:t>Undergrad: </a:t>
            </a:r>
            <a:r>
              <a:rPr lang="en-GB" dirty="0"/>
              <a:t>Natural Sciences (Genetics)</a:t>
            </a:r>
          </a:p>
          <a:p>
            <a:r>
              <a:rPr lang="en-GB" b="1" dirty="0"/>
              <a:t>PhD: </a:t>
            </a:r>
            <a:r>
              <a:rPr lang="en-GB" dirty="0"/>
              <a:t>Genetics</a:t>
            </a:r>
          </a:p>
        </p:txBody>
      </p:sp>
      <p:pic>
        <p:nvPicPr>
          <p:cNvPr id="2056" name="Picture 8" descr="https://www.cambridgetrust.org/assets/site_images/logo.png">
            <a:extLst>
              <a:ext uri="{FF2B5EF4-FFF2-40B4-BE49-F238E27FC236}">
                <a16:creationId xmlns:a16="http://schemas.microsoft.com/office/drawing/2014/main" id="{64845B57-D966-4801-8287-CB3A3C294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6224" y="4412898"/>
            <a:ext cx="1019904" cy="3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3830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subTitle" idx="1"/>
          </p:nvPr>
        </p:nvSpPr>
        <p:spPr>
          <a:xfrm>
            <a:off x="251520" y="2571750"/>
            <a:ext cx="3960440" cy="1368152"/>
          </a:xfrm>
        </p:spPr>
        <p:txBody>
          <a:bodyPr>
            <a:normAutofit/>
          </a:bodyPr>
          <a:lstStyle/>
          <a:p>
            <a:pPr>
              <a:spcAft>
                <a:spcPct val="0"/>
              </a:spcAft>
            </a:pPr>
            <a:r>
              <a:rPr lang="en-US" sz="1200" dirty="0"/>
              <a:t>Health and Biosecurity</a:t>
            </a:r>
          </a:p>
          <a:p>
            <a:pPr lvl="1">
              <a:tabLst>
                <a:tab pos="355600" algn="l"/>
              </a:tabLst>
            </a:pPr>
            <a:r>
              <a:rPr lang="en-US" sz="1200" dirty="0"/>
              <a:t>Yi Jin Liew</a:t>
            </a:r>
            <a:br>
              <a:rPr lang="en-US" sz="1200" dirty="0"/>
            </a:br>
            <a:r>
              <a:rPr lang="en-US" sz="1200" dirty="0"/>
              <a:t>Research Scientist</a:t>
            </a:r>
          </a:p>
          <a:p>
            <a:pPr marL="270000" lvl="2" indent="-270000">
              <a:spcAft>
                <a:spcPct val="0"/>
              </a:spcAft>
            </a:pPr>
            <a:r>
              <a:rPr lang="en-US" sz="1200" dirty="0"/>
              <a:t>yijin.liew@csiro.au</a:t>
            </a:r>
          </a:p>
        </p:txBody>
      </p:sp>
      <p:sp>
        <p:nvSpPr>
          <p:cNvPr id="389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Aft>
                <a:spcPct val="0"/>
              </a:spcAft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17937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05FED5-A663-4C10-B9E6-510ED0F8A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PhD? What’s that?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B9CBF38-87EF-4F46-AFDA-ECFBD61CF7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1520" y="1563638"/>
            <a:ext cx="4038600" cy="288032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Pros</a:t>
            </a:r>
          </a:p>
          <a:p>
            <a:pPr lvl="1"/>
            <a:r>
              <a:rPr lang="en-GB" dirty="0"/>
              <a:t>Ask exciting scientific questions</a:t>
            </a:r>
          </a:p>
          <a:p>
            <a:pPr lvl="1"/>
            <a:r>
              <a:rPr lang="en-GB" dirty="0"/>
              <a:t>Make reasonable assumptions</a:t>
            </a:r>
          </a:p>
          <a:p>
            <a:pPr lvl="1"/>
            <a:r>
              <a:rPr lang="en-GB" dirty="0"/>
              <a:t>Design experiments to answer those questions</a:t>
            </a:r>
          </a:p>
          <a:p>
            <a:pPr lvl="1"/>
            <a:r>
              <a:rPr lang="en-GB" dirty="0"/>
              <a:t>Learn new lab techniques, new ways to look at data</a:t>
            </a:r>
          </a:p>
          <a:p>
            <a:pPr lvl="1"/>
            <a:r>
              <a:rPr lang="en-GB" dirty="0"/>
              <a:t>CHANGE THE WORLD, YO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4E181A1-E314-4FF5-A3E0-E4F7D52D8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4295" y="1563638"/>
            <a:ext cx="4038600" cy="2880320"/>
          </a:xfrm>
        </p:spPr>
        <p:txBody>
          <a:bodyPr>
            <a:normAutofit lnSpcReduction="10000"/>
          </a:bodyPr>
          <a:lstStyle/>
          <a:p>
            <a:r>
              <a:rPr lang="en-GB" b="1" dirty="0"/>
              <a:t>Cons</a:t>
            </a:r>
          </a:p>
          <a:p>
            <a:pPr lvl="1"/>
            <a:r>
              <a:rPr lang="en-GB" dirty="0"/>
              <a:t>Can be hard to enter (usually need Bachelor’s + honours)</a:t>
            </a:r>
          </a:p>
          <a:p>
            <a:pPr lvl="1"/>
            <a:r>
              <a:rPr lang="en-GB" dirty="0"/>
              <a:t>Min 3 years, max... </a:t>
            </a:r>
          </a:p>
          <a:p>
            <a:pPr lvl="1"/>
            <a:r>
              <a:rPr lang="en-GB" dirty="0"/>
              <a:t>Usually encouraged to go abroad for new perspectives</a:t>
            </a:r>
          </a:p>
          <a:p>
            <a:pPr lvl="1"/>
            <a:r>
              <a:rPr lang="en-GB" dirty="0"/>
              <a:t>You don’t end up earning more $ (really)</a:t>
            </a:r>
          </a:p>
          <a:p>
            <a:pPr lvl="1"/>
            <a:r>
              <a:rPr lang="en-GB" dirty="0"/>
              <a:t>Deal with routine failure</a:t>
            </a:r>
          </a:p>
        </p:txBody>
      </p:sp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74681033-8622-44ED-8E46-59D0A6F27C61}"/>
              </a:ext>
            </a:extLst>
          </p:cNvPr>
          <p:cNvSpPr txBox="1">
            <a:spLocks/>
          </p:cNvSpPr>
          <p:nvPr/>
        </p:nvSpPr>
        <p:spPr>
          <a:xfrm>
            <a:off x="251522" y="987573"/>
            <a:ext cx="8640958" cy="8640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16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8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4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Calibri" pitchFamily="34" charset="0"/>
              <a:buChar char="•"/>
              <a:tabLst/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A 3+ year training course to “git </a:t>
            </a:r>
            <a:r>
              <a:rPr lang="en-GB" dirty="0" err="1"/>
              <a:t>gud</a:t>
            </a:r>
            <a:r>
              <a:rPr lang="en-GB" dirty="0"/>
              <a:t>” in doing science</a:t>
            </a:r>
          </a:p>
        </p:txBody>
      </p:sp>
    </p:spTree>
    <p:extLst>
      <p:ext uri="{BB962C8B-B14F-4D97-AF65-F5344CB8AC3E}">
        <p14:creationId xmlns:p14="http://schemas.microsoft.com/office/powerpoint/2010/main" val="3184534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4191C3-DC22-4384-9BD5-1ADC4AC5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Academia, i.e. how to upgrade “</a:t>
            </a:r>
            <a:r>
              <a:rPr lang="en-GB" dirty="0" err="1"/>
              <a:t>Dr.</a:t>
            </a:r>
            <a:r>
              <a:rPr lang="en-GB" dirty="0"/>
              <a:t>” to “Prof.”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3E87AE9-0259-4A18-B80F-376F76A095D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43608" y="1059582"/>
          <a:ext cx="6768752" cy="3960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395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B4D17F6-8589-44B6-89D8-C622EAD3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Postdoc: King Abdullah </a:t>
            </a:r>
            <a:r>
              <a:rPr lang="en-GB" dirty="0" err="1"/>
              <a:t>Univ</a:t>
            </a:r>
            <a:r>
              <a:rPr lang="en-GB" dirty="0"/>
              <a:t> of Sci and Tech (KSA)</a:t>
            </a:r>
          </a:p>
        </p:txBody>
      </p:sp>
      <p:pic>
        <p:nvPicPr>
          <p:cNvPr id="5124" name="Picture 4" descr="Image result for stylophora pistillata">
            <a:extLst>
              <a:ext uri="{FF2B5EF4-FFF2-40B4-BE49-F238E27FC236}">
                <a16:creationId xmlns:a16="http://schemas.microsoft.com/office/drawing/2014/main" id="{780B7054-FEA4-45D2-AA05-51FB0B1B0CF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5975" y="984749"/>
            <a:ext cx="4258039" cy="23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Image result for kaust">
            <a:extLst>
              <a:ext uri="{FF2B5EF4-FFF2-40B4-BE49-F238E27FC236}">
                <a16:creationId xmlns:a16="http://schemas.microsoft.com/office/drawing/2014/main" id="{4B9410AD-36AE-4C0C-B67F-6EB04E244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088" y="984749"/>
            <a:ext cx="3724265" cy="2357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DE2E6C-C6FC-4248-9D39-A48C8E676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799" y="3456564"/>
            <a:ext cx="4092401" cy="1468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76932"/>
      </p:ext>
    </p:extLst>
  </p:cSld>
  <p:clrMapOvr>
    <a:masterClrMapping/>
  </p:clrMapOvr>
</p:sld>
</file>

<file path=ppt/theme/theme1.xml><?xml version="1.0" encoding="utf-8"?>
<a:theme xmlns:a="http://schemas.openxmlformats.org/drawingml/2006/main" name="CSIRO vertic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A2BDB4D3-95E4-4010-B19E-681ADF5FD2AA}" vid="{43ACC684-2AD5-476E-AF12-014BDF35CF15}"/>
    </a:ext>
  </a:extLst>
</a:theme>
</file>

<file path=ppt/theme/theme2.xml><?xml version="1.0" encoding="utf-8"?>
<a:theme xmlns:a="http://schemas.openxmlformats.org/drawingml/2006/main" name="CSIRO horizontal">
  <a:themeElements>
    <a:clrScheme name="CSIRO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A9CE"/>
      </a:accent1>
      <a:accent2>
        <a:srgbClr val="001D34"/>
      </a:accent2>
      <a:accent3>
        <a:srgbClr val="757579"/>
      </a:accent3>
      <a:accent4>
        <a:srgbClr val="1E22AA"/>
      </a:accent4>
      <a:accent5>
        <a:srgbClr val="007377"/>
      </a:accent5>
      <a:accent6>
        <a:srgbClr val="6D2077"/>
      </a:accent6>
      <a:hlink>
        <a:srgbClr val="004B87"/>
      </a:hlink>
      <a:folHlink>
        <a:srgbClr val="007A53"/>
      </a:folHlink>
    </a:clrScheme>
    <a:fontScheme name="CSIRO fonts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16.9 Widescreen.potx" id="{A2BDB4D3-95E4-4010-B19E-681ADF5FD2AA}" vid="{59B5932C-8BC1-41B2-ABAC-991F2E9FF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 16.9 Widescreen</Template>
  <TotalTime>519</TotalTime>
  <Words>1356</Words>
  <Application>Microsoft Office PowerPoint</Application>
  <PresentationFormat>On-screen Show (16:9)</PresentationFormat>
  <Paragraphs>253</Paragraphs>
  <Slides>60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Arial</vt:lpstr>
      <vt:lpstr>Calibri</vt:lpstr>
      <vt:lpstr>Maiandra GD</vt:lpstr>
      <vt:lpstr>CSIRO vertical</vt:lpstr>
      <vt:lpstr>CSIRO horizontal</vt:lpstr>
      <vt:lpstr>Bioinformatics</vt:lpstr>
      <vt:lpstr>Bioinformatics</vt:lpstr>
      <vt:lpstr>PowerPoint Presentation</vt:lpstr>
      <vt:lpstr>PowerPoint Presentation</vt:lpstr>
      <vt:lpstr>High school: Singapore</vt:lpstr>
      <vt:lpstr>Uni: University of Cambridge (UK)</vt:lpstr>
      <vt:lpstr>PhD? What’s that?</vt:lpstr>
      <vt:lpstr>Academia, i.e. how to upgrade “Dr.” to “Prof.”</vt:lpstr>
      <vt:lpstr>Postdoc: King Abdullah Univ of Sci and Tech (KSA)</vt:lpstr>
      <vt:lpstr>Research Scientist: CSIRO</vt:lpstr>
      <vt:lpstr>My day-to-day stuff</vt:lpstr>
      <vt:lpstr>My day-to-day stuff</vt:lpstr>
      <vt:lpstr>My day-to-day stuff</vt:lpstr>
      <vt:lpstr>What’s needed to be a bioinformatician?</vt:lpstr>
      <vt:lpstr>Hidden scientific perk</vt:lpstr>
      <vt:lpstr>PowerPoint Presentation</vt:lpstr>
      <vt:lpstr>Main course</vt:lpstr>
      <vt:lpstr>PowerPoint Presentation</vt:lpstr>
      <vt:lpstr>Garbage in, garbage out</vt:lpstr>
      <vt:lpstr>Data-driven hypotheses</vt:lpstr>
      <vt:lpstr>Data generated from experiments</vt:lpstr>
      <vt:lpstr>Case study: DNA sequencing</vt:lpstr>
      <vt:lpstr>Case study: exponential growth in computing power</vt:lpstr>
      <vt:lpstr>Case study: overall DNA sequencing cost</vt:lpstr>
      <vt:lpstr>Case study: Explosive growth in DNA data</vt:lpstr>
      <vt:lpstr>PowerPoint Presentation</vt:lpstr>
      <vt:lpstr>Bioinformatics (= computational biology)</vt:lpstr>
      <vt:lpstr>Modern bioinformatics run on Linux</vt:lpstr>
      <vt:lpstr>Bioinformaticians are the 1%</vt:lpstr>
      <vt:lpstr>Bioinformaticians are the 1%</vt:lpstr>
      <vt:lpstr>Bioinformaticians are the 1%</vt:lpstr>
      <vt:lpstr>Bioinformaticians are the 1%</vt:lpstr>
      <vt:lpstr>Heavy lifting done in command-line, not GUI</vt:lpstr>
      <vt:lpstr>Command-lines are different!</vt:lpstr>
      <vt:lpstr>2016 onwards: Linux on Windows!</vt:lpstr>
      <vt:lpstr>Low-level programming languages</vt:lpstr>
      <vt:lpstr>High-level programming languages</vt:lpstr>
      <vt:lpstr>Which lang?</vt:lpstr>
      <vt:lpstr>PowerPoint Presentation</vt:lpstr>
      <vt:lpstr>Statistics: why learn it?</vt:lpstr>
      <vt:lpstr>Statistics: basis of machine learning / AI</vt:lpstr>
      <vt:lpstr>Examples from my work</vt:lpstr>
      <vt:lpstr>Statistics: understanding probabilities</vt:lpstr>
      <vt:lpstr>Statistical significance</vt:lpstr>
      <vt:lpstr>Statistics: understanding probabilities</vt:lpstr>
      <vt:lpstr>Fisher’s exact test</vt:lpstr>
      <vt:lpstr>Fisher’s exact test</vt:lpstr>
      <vt:lpstr>Fisher’s exact test</vt:lpstr>
      <vt:lpstr>Fisher’s exact test</vt:lpstr>
      <vt:lpstr>Fisher’s exact test</vt:lpstr>
      <vt:lpstr>PowerPoint Presentation</vt:lpstr>
      <vt:lpstr>Fisher’s exact test, feat. biology</vt:lpstr>
      <vt:lpstr>... GO:0016209?</vt:lpstr>
      <vt:lpstr>... GO:0016209?</vt:lpstr>
      <vt:lpstr>Knowledge of bio gives context to datacompmath</vt:lpstr>
      <vt:lpstr>PowerPoint Presentation</vt:lpstr>
      <vt:lpstr>Modern examples of bioinformatics</vt:lpstr>
      <vt:lpstr>Modern examples of bioinformatics</vt:lpstr>
      <vt:lpstr>PowerPoint Presentation</vt:lpstr>
      <vt:lpstr>Thank you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Bioinformatics</dc:title>
  <dc:creator>Liew, Yi Jin (H&amp;B, North Ryde)</dc:creator>
  <cp:lastModifiedBy>Yi Jin</cp:lastModifiedBy>
  <cp:revision>64</cp:revision>
  <cp:lastPrinted>2019-07-25T05:14:36Z</cp:lastPrinted>
  <dcterms:created xsi:type="dcterms:W3CDTF">2019-10-25T06:09:20Z</dcterms:created>
  <dcterms:modified xsi:type="dcterms:W3CDTF">2022-11-03T23:47:30Z</dcterms:modified>
</cp:coreProperties>
</file>